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0" r:id="rId6"/>
    <p:sldMasterId id="2147483660" r:id="rId7"/>
  </p:sldMasterIdLst>
  <p:notesMasterIdLst>
    <p:notesMasterId r:id="rId64"/>
  </p:notesMasterIdLst>
  <p:handoutMasterIdLst>
    <p:handoutMasterId r:id="rId65"/>
  </p:handoutMasterIdLst>
  <p:sldIdLst>
    <p:sldId id="4526" r:id="rId8"/>
    <p:sldId id="4772" r:id="rId9"/>
    <p:sldId id="4934" r:id="rId10"/>
    <p:sldId id="4935" r:id="rId11"/>
    <p:sldId id="4481" r:id="rId12"/>
    <p:sldId id="4482" r:id="rId13"/>
    <p:sldId id="4483" r:id="rId14"/>
    <p:sldId id="4484" r:id="rId15"/>
    <p:sldId id="4485" r:id="rId16"/>
    <p:sldId id="4489" r:id="rId17"/>
    <p:sldId id="4490" r:id="rId18"/>
    <p:sldId id="4491" r:id="rId19"/>
    <p:sldId id="4480" r:id="rId20"/>
    <p:sldId id="4479" r:id="rId21"/>
    <p:sldId id="4498" r:id="rId22"/>
    <p:sldId id="4532" r:id="rId23"/>
    <p:sldId id="4870" r:id="rId24"/>
    <p:sldId id="326" r:id="rId25"/>
    <p:sldId id="4510" r:id="rId26"/>
    <p:sldId id="327" r:id="rId27"/>
    <p:sldId id="328" r:id="rId28"/>
    <p:sldId id="4511" r:id="rId29"/>
    <p:sldId id="4512" r:id="rId30"/>
    <p:sldId id="4493" r:id="rId31"/>
    <p:sldId id="4936" r:id="rId32"/>
    <p:sldId id="4505" r:id="rId33"/>
    <p:sldId id="4938" r:id="rId34"/>
    <p:sldId id="4937" r:id="rId35"/>
    <p:sldId id="281" r:id="rId36"/>
    <p:sldId id="282" r:id="rId37"/>
    <p:sldId id="283" r:id="rId38"/>
    <p:sldId id="284" r:id="rId39"/>
    <p:sldId id="345" r:id="rId40"/>
    <p:sldId id="348" r:id="rId41"/>
    <p:sldId id="346" r:id="rId42"/>
    <p:sldId id="4878" r:id="rId43"/>
    <p:sldId id="344" r:id="rId44"/>
    <p:sldId id="277" r:id="rId45"/>
    <p:sldId id="319" r:id="rId46"/>
    <p:sldId id="330" r:id="rId47"/>
    <p:sldId id="332" r:id="rId48"/>
    <p:sldId id="343" r:id="rId49"/>
    <p:sldId id="278" r:id="rId50"/>
    <p:sldId id="280" r:id="rId51"/>
    <p:sldId id="285" r:id="rId52"/>
    <p:sldId id="286" r:id="rId53"/>
    <p:sldId id="4494" r:id="rId54"/>
    <p:sldId id="329" r:id="rId55"/>
    <p:sldId id="4513" r:id="rId56"/>
    <p:sldId id="4514" r:id="rId57"/>
    <p:sldId id="293" r:id="rId58"/>
    <p:sldId id="294" r:id="rId59"/>
    <p:sldId id="4515" r:id="rId60"/>
    <p:sldId id="338" r:id="rId61"/>
    <p:sldId id="333" r:id="rId62"/>
    <p:sldId id="4369" r:id="rId63"/>
  </p:sldIdLst>
  <p:sldSz cx="9144000" cy="5143500" type="screen16x9"/>
  <p:notesSz cx="6858000" cy="9144000"/>
  <p:custDataLst>
    <p:tags r:id="rId66"/>
  </p:custDataLst>
  <p:defaultText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49" userDrawn="1">
          <p15:clr>
            <a:srgbClr val="A4A3A4"/>
          </p15:clr>
        </p15:guide>
        <p15:guide id="2" orient="horz" pos="16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0" clrIdx="0"/>
  <p:cmAuthor id="2" name="JP Corriveau" initials="JC" lastIdx="8" clrIdx="1">
    <p:extLst>
      <p:ext uri="{19B8F6BF-5375-455C-9EA6-DF929625EA0E}">
        <p15:presenceInfo xmlns:p15="http://schemas.microsoft.com/office/powerpoint/2012/main" userId="S-1-5-21-842925246-1450960922-839522115-44467" providerId="AD"/>
      </p:ext>
    </p:extLst>
  </p:cmAuthor>
  <p:cmAuthor id="3" name="Addy Thomas" initials="AT" lastIdx="6" clrIdx="2">
    <p:extLst>
      <p:ext uri="{19B8F6BF-5375-455C-9EA6-DF929625EA0E}">
        <p15:presenceInfo xmlns:p15="http://schemas.microsoft.com/office/powerpoint/2012/main" userId="S::addy.thomas@veeam.com::a72619d2-c9fb-4399-8f85-1c32bab46fd9" providerId="AD"/>
      </p:ext>
    </p:extLst>
  </p:cmAuthor>
  <p:cmAuthor id="4" name="Chris Spencer" initials="CS" lastIdx="1" clrIdx="3">
    <p:extLst>
      <p:ext uri="{19B8F6BF-5375-455C-9EA6-DF929625EA0E}">
        <p15:presenceInfo xmlns:p15="http://schemas.microsoft.com/office/powerpoint/2012/main" userId="S::chris.spencer@veeam.com::a0a34ecc-5f07-4fcf-9cba-97572eb6ef6a" providerId="AD"/>
      </p:ext>
    </p:extLst>
  </p:cmAuthor>
  <p:cmAuthor id="5" name="Henk Arts" initials="HJA" lastIdx="7" clrIdx="4">
    <p:extLst>
      <p:ext uri="{19B8F6BF-5375-455C-9EA6-DF929625EA0E}">
        <p15:presenceInfo xmlns:p15="http://schemas.microsoft.com/office/powerpoint/2012/main" userId="Henk Arts" providerId="None"/>
      </p:ext>
    </p:extLst>
  </p:cmAuthor>
  <p:cmAuthor id="6" name="Bart Pellegrino" initials="BP" lastIdx="99" clrIdx="5">
    <p:extLst>
      <p:ext uri="{19B8F6BF-5375-455C-9EA6-DF929625EA0E}">
        <p15:presenceInfo xmlns:p15="http://schemas.microsoft.com/office/powerpoint/2012/main" userId="Bart Pellegrino" providerId="None"/>
      </p:ext>
    </p:extLst>
  </p:cmAuthor>
  <p:cmAuthor id="7" name="Hannes Kasparick" initials="HK" lastIdx="152" clrIdx="6">
    <p:extLst>
      <p:ext uri="{19B8F6BF-5375-455C-9EA6-DF929625EA0E}">
        <p15:presenceInfo xmlns:p15="http://schemas.microsoft.com/office/powerpoint/2012/main" userId="S::hkasparick@veeam.com::0ce8c90b-7f1b-4be4-80af-f73e34a9d429" providerId="AD"/>
      </p:ext>
    </p:extLst>
  </p:cmAuthor>
  <p:cmAuthor id="8" name="Fedor Maslov" initials="FM" lastIdx="1" clrIdx="7">
    <p:extLst>
      <p:ext uri="{19B8F6BF-5375-455C-9EA6-DF929625EA0E}">
        <p15:presenceInfo xmlns:p15="http://schemas.microsoft.com/office/powerpoint/2012/main" userId="S::fedor.maslov@veeam.com::5e83df66-e51f-426f-8f8a-0ff1f9638021" providerId="AD"/>
      </p:ext>
    </p:extLst>
  </p:cmAuthor>
  <p:cmAuthor id="9" name="Rick Vanover" initials="RV" lastIdx="35" clrIdx="8">
    <p:extLst>
      <p:ext uri="{19B8F6BF-5375-455C-9EA6-DF929625EA0E}">
        <p15:presenceInfo xmlns:p15="http://schemas.microsoft.com/office/powerpoint/2012/main" userId="S::rick.vanover@veeam.com::f12ddfbc-e39f-4093-bebb-0728c504b17b" providerId="AD"/>
      </p:ext>
    </p:extLst>
  </p:cmAuthor>
  <p:cmAuthor id="10" name="Melissa Palmer" initials="MP" lastIdx="14" clrIdx="9">
    <p:extLst>
      <p:ext uri="{19B8F6BF-5375-455C-9EA6-DF929625EA0E}">
        <p15:presenceInfo xmlns:p15="http://schemas.microsoft.com/office/powerpoint/2012/main" userId="S::melissa.palmer@veeam.com::7a973708-8b7f-4112-bc12-ca18d27df8b7" providerId="AD"/>
      </p:ext>
    </p:extLst>
  </p:cmAuthor>
  <p:cmAuthor id="11" name="Niels Engelen" initials="NE" lastIdx="19" clrIdx="10">
    <p:extLst>
      <p:ext uri="{19B8F6BF-5375-455C-9EA6-DF929625EA0E}">
        <p15:presenceInfo xmlns:p15="http://schemas.microsoft.com/office/powerpoint/2012/main" userId="S::nengelen@veeam.com::411a5bfb-cf23-4684-8c94-8a199b1d58df" providerId="AD"/>
      </p:ext>
    </p:extLst>
  </p:cmAuthor>
  <p:cmAuthor id="12" name="Pieter Vereecken" initials="PV" lastIdx="6" clrIdx="11">
    <p:extLst>
      <p:ext uri="{19B8F6BF-5375-455C-9EA6-DF929625EA0E}">
        <p15:presenceInfo xmlns:p15="http://schemas.microsoft.com/office/powerpoint/2012/main" userId="S::pvereecken@veeam.com::33583554-dfc5-4ca5-b17f-456add425efa" providerId="AD"/>
      </p:ext>
    </p:extLst>
  </p:cmAuthor>
  <p:cmAuthor id="13" name="Taran Cunningham" initials="TC" lastIdx="57" clrIdx="12">
    <p:extLst>
      <p:ext uri="{19B8F6BF-5375-455C-9EA6-DF929625EA0E}">
        <p15:presenceInfo xmlns:p15="http://schemas.microsoft.com/office/powerpoint/2012/main" userId="S::taran.cunningham@veeam.com::3117bffd-b5cf-4986-83c3-b5eaab37bb5c" providerId="AD"/>
      </p:ext>
    </p:extLst>
  </p:cmAuthor>
  <p:cmAuthor id="14" name="Henk Arts" initials="HA" lastIdx="2" clrIdx="13">
    <p:extLst>
      <p:ext uri="{19B8F6BF-5375-455C-9EA6-DF929625EA0E}">
        <p15:presenceInfo xmlns:p15="http://schemas.microsoft.com/office/powerpoint/2012/main" userId="S::henk.arts@veeam.com::da25ef4a-9524-4458-bf0d-99febba3ce3d" providerId="AD"/>
      </p:ext>
    </p:extLst>
  </p:cmAuthor>
  <p:cmAuthor id="15" name="Thomas Wilkes" initials="TW" lastIdx="1" clrIdx="14">
    <p:extLst>
      <p:ext uri="{19B8F6BF-5375-455C-9EA6-DF929625EA0E}">
        <p15:presenceInfo xmlns:p15="http://schemas.microsoft.com/office/powerpoint/2012/main" userId="Thomas Wilkes" providerId="None"/>
      </p:ext>
    </p:extLst>
  </p:cmAuthor>
  <p:cmAuthor id="16" name="Kirsten Stoner" initials="KS" lastIdx="58" clrIdx="15">
    <p:extLst>
      <p:ext uri="{19B8F6BF-5375-455C-9EA6-DF929625EA0E}">
        <p15:presenceInfo xmlns:p15="http://schemas.microsoft.com/office/powerpoint/2012/main" userId="S::kirsten.stoner@veeam.com::e0c677e1-0afe-41f3-ad3a-b3cca5e2cd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EB20"/>
    <a:srgbClr val="00E296"/>
    <a:srgbClr val="003738"/>
    <a:srgbClr val="00B492"/>
    <a:srgbClr val="005F4B"/>
    <a:srgbClr val="00B336"/>
    <a:srgbClr val="9D9D9C"/>
    <a:srgbClr val="D9D9D9"/>
    <a:srgbClr val="9A57CD"/>
    <a:srgbClr val="DF8C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44" autoAdjust="0"/>
  </p:normalViewPr>
  <p:slideViewPr>
    <p:cSldViewPr snapToGrid="0">
      <p:cViewPr varScale="1">
        <p:scale>
          <a:sx n="122" d="100"/>
          <a:sy n="122" d="100"/>
        </p:scale>
        <p:origin x="1206" y="102"/>
      </p:cViewPr>
      <p:guideLst>
        <p:guide pos="249"/>
        <p:guide orient="horz" pos="1620"/>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gs" Target="tags/tag1.xml"/><Relationship Id="rId5" Type="http://schemas.openxmlformats.org/officeDocument/2006/relationships/customXml" Target="../customXml/item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09578D-CDE6-40E9-B2AE-A5C59865148A}"/>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NL">
              <a:latin typeface="Tahoma" panose="020B0604030504040204" pitchFamily="34" charset="0"/>
            </a:endParaRPr>
          </a:p>
        </p:txBody>
      </p:sp>
      <p:sp>
        <p:nvSpPr>
          <p:cNvPr id="3" name="Date Placeholder 2">
            <a:extLst>
              <a:ext uri="{FF2B5EF4-FFF2-40B4-BE49-F238E27FC236}">
                <a16:creationId xmlns:a16="http://schemas.microsoft.com/office/drawing/2014/main" id="{7DD341B2-FCB6-4A28-908A-60CA7EA91E3F}"/>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0A8FFCB0-4D0F-4684-AFB2-75EF31253C03}" type="datetimeFigureOut">
              <a:rPr lang="en-NL" smtClean="0">
                <a:latin typeface="Tahoma" panose="020B0604030504040204" pitchFamily="34" charset="0"/>
              </a:rPr>
              <a:t>10/07/2020</a:t>
            </a:fld>
            <a:endParaRPr lang="en-NL">
              <a:latin typeface="Tahoma" panose="020B0604030504040204" pitchFamily="34" charset="0"/>
            </a:endParaRPr>
          </a:p>
        </p:txBody>
      </p:sp>
      <p:sp>
        <p:nvSpPr>
          <p:cNvPr id="4" name="Footer Placeholder 3">
            <a:extLst>
              <a:ext uri="{FF2B5EF4-FFF2-40B4-BE49-F238E27FC236}">
                <a16:creationId xmlns:a16="http://schemas.microsoft.com/office/drawing/2014/main" id="{6AE03A39-F10C-49FC-8393-063F651217B9}"/>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NL">
              <a:latin typeface="Tahoma" panose="020B0604030504040204" pitchFamily="34" charset="0"/>
            </a:endParaRPr>
          </a:p>
        </p:txBody>
      </p:sp>
      <p:sp>
        <p:nvSpPr>
          <p:cNvPr id="5" name="Slide Number Placeholder 4">
            <a:extLst>
              <a:ext uri="{FF2B5EF4-FFF2-40B4-BE49-F238E27FC236}">
                <a16:creationId xmlns:a16="http://schemas.microsoft.com/office/drawing/2014/main" id="{F995F68D-FC33-4EAA-83D7-AAC84E4E38D2}"/>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92996035-521B-4E84-BD0B-DA69EEDB93F7}" type="slidenum">
              <a:rPr lang="en-NL" smtClean="0">
                <a:latin typeface="Tahoma" panose="020B0604030504040204" pitchFamily="34" charset="0"/>
              </a:rPr>
              <a:t>‹#›</a:t>
            </a:fld>
            <a:endParaRPr lang="en-NL">
              <a:latin typeface="Tahoma" panose="020B0604030504040204" pitchFamily="34" charset="0"/>
            </a:endParaRPr>
          </a:p>
        </p:txBody>
      </p:sp>
    </p:spTree>
    <p:extLst>
      <p:ext uri="{BB962C8B-B14F-4D97-AF65-F5344CB8AC3E}">
        <p14:creationId xmlns:p14="http://schemas.microsoft.com/office/powerpoint/2010/main" val="3122875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NL"/>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atin typeface="Tahoma" panose="020B0604030504040204" pitchFamily="34" charset="0"/>
              </a:defRPr>
            </a:lvl1pPr>
          </a:lstStyle>
          <a:p>
            <a:fld id="{56D72299-8FC1-4FBD-9C72-9D6E0FDB68CD}" type="datetimeFigureOut">
              <a:rPr lang="en-NL" smtClean="0"/>
              <a:pPr/>
              <a:t>10/07/2020</a:t>
            </a:fld>
            <a:endParaRPr lang="en-NL"/>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NL"/>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NL"/>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atin typeface="Tahoma" panose="020B0604030504040204" pitchFamily="34" charset="0"/>
              </a:defRPr>
            </a:lvl1pPr>
          </a:lstStyle>
          <a:p>
            <a:fld id="{9A3E8696-B10A-46AE-BE47-AC3E5B71628D}" type="slidenum">
              <a:rPr lang="en-NL" smtClean="0"/>
              <a:pPr/>
              <a:t>‹#›</a:t>
            </a:fld>
            <a:endParaRPr lang="en-NL"/>
          </a:p>
        </p:txBody>
      </p:sp>
    </p:spTree>
    <p:extLst>
      <p:ext uri="{BB962C8B-B14F-4D97-AF65-F5344CB8AC3E}">
        <p14:creationId xmlns:p14="http://schemas.microsoft.com/office/powerpoint/2010/main" val="145051234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veeam.com/wp-disaster-recovery-strategies.html"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virtualtothecore.com/en/disable-vm-mac-conflict-vsphere-veeam-replicated-vm/" TargetMode="External"/><Relationship Id="rId5" Type="http://schemas.openxmlformats.org/officeDocument/2006/relationships/hyperlink" Target="https://notesfrommwhite.net/2016/08/04/veeam-virtual-labs-can-verify-your-backups/" TargetMode="External"/><Relationship Id="rId4" Type="http://schemas.openxmlformats.org/officeDocument/2006/relationships/hyperlink" Target="http://www.koolaid.info/setting-external-access-veeam-surebackup-virtual-lab/"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notesfrommwhite.net/2017/12/04/in-guest-scripting-with-variables-in-vao/" TargetMode="External"/><Relationship Id="rId7" Type="http://schemas.openxmlformats.org/officeDocument/2006/relationships/hyperlink" Target="https://team.veeam.com/go/systemsengineers-na/_layouts/15/WopiFrame.aspx?sourcedoc=%7bC66A14E6-F939-4828-B74D-7BE8B369427D%7d&amp;file=VAO%20-%20SE%20Guide.docx&amp;action=default&amp;DefaultItemOpen=1"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notesfrommwhite.net/tag/vao_tech/" TargetMode="External"/><Relationship Id="rId5" Type="http://schemas.openxmlformats.org/officeDocument/2006/relationships/hyperlink" Target="https://team.veeam.com/apps/ecm/_layouts/15/WopiFrame.aspx?sourcedoc=/apps/ecm/TechLib/VAO%20preinstallation%20checklist.docx&amp;action=default" TargetMode="External"/><Relationship Id="rId4" Type="http://schemas.openxmlformats.org/officeDocument/2006/relationships/hyperlink" Target="https://notesfrommwhite.net/2017/11/23/in-guest-scripting-in-vao/"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mn-lt"/>
                <a:ea typeface="+mn-ea"/>
                <a:cs typeface="+mn-cs"/>
              </a:rPr>
              <a:t>Manual data management processes remain costly in many organizations.  They are highly repetitive, error-prone, and take your experts away from driving innovation, to just keeping things running.  As the leaders supporting the advancement of the business through modernization, you want systems which can take this load for you.  Enabling IT to be less policy-based where systems are constrained, to more behavioral-based where you can support the innovation you need. Automating manual processes and driving greater business value by unlocking otherwise dormant protection data is key to a more agile business.</a:t>
            </a:r>
          </a:p>
          <a:p>
            <a:endParaRPr lang="en-US" sz="900" kern="1200">
              <a:solidFill>
                <a:schemeClr val="tx1"/>
              </a:solidFill>
              <a:effectLst/>
              <a:latin typeface="+mn-lt"/>
              <a:ea typeface="+mn-ea"/>
              <a:cs typeface="+mn-cs"/>
            </a:endParaRPr>
          </a:p>
          <a:p>
            <a:r>
              <a:rPr lang="en-US" sz="900" kern="1200">
                <a:solidFill>
                  <a:schemeClr val="tx1"/>
                </a:solidFill>
                <a:effectLst/>
                <a:latin typeface="+mn-lt"/>
                <a:ea typeface="+mn-ea"/>
                <a:cs typeface="+mn-cs"/>
              </a:rPr>
              <a:t>Today with “seasoned” DR solutions customers still face challenges including</a:t>
            </a:r>
          </a:p>
          <a:p>
            <a:pPr marL="171450" indent="-171450">
              <a:buFont typeface="Arial" panose="020B0604020202020204" pitchFamily="34" charset="0"/>
              <a:buChar char="•"/>
            </a:pPr>
            <a:r>
              <a:rPr lang="en-US" sz="900" kern="1200">
                <a:solidFill>
                  <a:schemeClr val="tx1"/>
                </a:solidFill>
                <a:effectLst/>
                <a:latin typeface="+mn-lt"/>
                <a:ea typeface="+mn-ea"/>
                <a:cs typeface="+mn-cs"/>
              </a:rPr>
              <a:t>DR and migration processes not living up to expectations</a:t>
            </a:r>
          </a:p>
          <a:p>
            <a:pPr marL="171450" indent="-171450">
              <a:buFont typeface="Arial" panose="020B0604020202020204" pitchFamily="34" charset="0"/>
              <a:buChar char="•"/>
            </a:pPr>
            <a:r>
              <a:rPr lang="en-US" sz="900" kern="1200">
                <a:solidFill>
                  <a:schemeClr val="tx1"/>
                </a:solidFill>
                <a:effectLst/>
                <a:latin typeface="+mn-lt"/>
                <a:ea typeface="+mn-ea"/>
                <a:cs typeface="+mn-cs"/>
              </a:rPr>
              <a:t>Compliance requirements are not implemented into the process and have to be manually audited</a:t>
            </a:r>
          </a:p>
          <a:p>
            <a:pPr marL="171450" indent="-171450">
              <a:buFont typeface="Arial" panose="020B0604020202020204" pitchFamily="34" charset="0"/>
              <a:buChar char="•"/>
            </a:pPr>
            <a:r>
              <a:rPr lang="en-US" sz="900" kern="1200">
                <a:solidFill>
                  <a:schemeClr val="tx1"/>
                </a:solidFill>
                <a:effectLst/>
                <a:latin typeface="+mn-lt"/>
                <a:ea typeface="+mn-ea"/>
                <a:cs typeface="+mn-cs"/>
              </a:rPr>
              <a:t>Service continuity can not be assured if disaster were to happen</a:t>
            </a:r>
          </a:p>
          <a:p>
            <a:pPr marL="171450" indent="-171450">
              <a:buFont typeface="Arial" panose="020B0604020202020204" pitchFamily="34" charset="0"/>
              <a:buChar char="•"/>
            </a:pPr>
            <a:r>
              <a:rPr lang="en-US" sz="900" kern="1200">
                <a:solidFill>
                  <a:schemeClr val="tx1"/>
                </a:solidFill>
                <a:effectLst/>
                <a:latin typeface="+mn-lt"/>
                <a:ea typeface="+mn-ea"/>
                <a:cs typeface="+mn-cs"/>
              </a:rPr>
              <a:t>And IT struggles to prove the reliability of their platforms to c-level executives with high confidence</a:t>
            </a:r>
          </a:p>
          <a:p>
            <a:pPr marL="171450" indent="-171450">
              <a:buFont typeface="Arial" panose="020B0604020202020204" pitchFamily="34" charset="0"/>
              <a:buChar char="•"/>
            </a:pPr>
            <a:endParaRPr lang="en-US" sz="900" kern="1200">
              <a:solidFill>
                <a:schemeClr val="tx1"/>
              </a:solidFill>
              <a:effectLst/>
              <a:latin typeface="+mn-lt"/>
              <a:ea typeface="+mn-ea"/>
              <a:cs typeface="+mn-cs"/>
            </a:endParaRPr>
          </a:p>
          <a:p>
            <a:pPr marL="0" indent="0">
              <a:buFont typeface="Arial" panose="020B0604020202020204" pitchFamily="34" charset="0"/>
              <a:buNone/>
            </a:pPr>
            <a:r>
              <a:rPr lang="en-US" sz="900" kern="1200">
                <a:solidFill>
                  <a:schemeClr val="tx1"/>
                </a:solidFill>
                <a:effectLst/>
                <a:latin typeface="+mn-lt"/>
                <a:ea typeface="+mn-ea"/>
                <a:cs typeface="+mn-cs"/>
              </a:rPr>
              <a:t>Customers need a solution which can automate the process of DR and migration, provide clear and actionable reporting/auditing, perform automated testing and sand-box recovery to ensure everything will restore as expected and be able to report true “Service Level Achievements” exceeding expectations.</a:t>
            </a:r>
          </a:p>
          <a:p>
            <a:endParaRPr lang="ru-RU" b="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400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mn-lt"/>
                <a:ea typeface="+mn-ea"/>
                <a:cs typeface="+mn-cs"/>
              </a:rPr>
              <a:t>Veeam’s unique approach to automation assists organizations of all sizes with their data management tasks.  Providing intelligent testing and orchestration for BCDR and migration operations, coupled with integrated DevOps capabilities, assist deployment and availability of applications across any platform. </a:t>
            </a:r>
          </a:p>
          <a:p>
            <a:r>
              <a:rPr lang="en-US" sz="900" kern="1200">
                <a:solidFill>
                  <a:schemeClr val="tx1"/>
                </a:solidFill>
                <a:effectLst/>
                <a:latin typeface="+mn-lt"/>
                <a:ea typeface="+mn-ea"/>
                <a:cs typeface="+mn-cs"/>
              </a:rPr>
              <a:t>Orchestration can help you ensure continuity and resilience at any scale with the extensible automation of BCDR and planned migrations of any app or data, at any time.  Gain further operation efficiency via automated testing and verification of both BCDR and migration plans once completed. Achieve data protection SLA’s via dynamic testing after every backup against RTO and RPO targets and if any errors are found, proactively remediate them.  Using the intuitive orchestration engine that Veeam provides, take your data protection platform to new levels by integration with application deployment processes.  Using the intelligent restore engine, you can now enable rich dev and test environments in on-demand virtual labs as part of their CI/CD process.  Consolidation of these systems create efficiencies and reduce risk.</a:t>
            </a:r>
          </a:p>
          <a:p>
            <a:r>
              <a:rPr lang="en-US" sz="9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50144F6-1F44-484E-96B6-CAB23FCB330B}" type="slidenum">
              <a:rPr lang="en-US" smtClean="0"/>
              <a:t>17</a:t>
            </a:fld>
            <a:endParaRPr lang="en-US"/>
          </a:p>
        </p:txBody>
      </p:sp>
    </p:spTree>
    <p:extLst>
      <p:ext uri="{BB962C8B-B14F-4D97-AF65-F5344CB8AC3E}">
        <p14:creationId xmlns:p14="http://schemas.microsoft.com/office/powerpoint/2010/main" val="1918942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18</a:t>
            </a:fld>
            <a:endParaRPr lang="en-US"/>
          </a:p>
        </p:txBody>
      </p:sp>
    </p:spTree>
    <p:extLst>
      <p:ext uri="{BB962C8B-B14F-4D97-AF65-F5344CB8AC3E}">
        <p14:creationId xmlns:p14="http://schemas.microsoft.com/office/powerpoint/2010/main" val="158687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19</a:t>
            </a:fld>
            <a:endParaRPr lang="en-NL"/>
          </a:p>
        </p:txBody>
      </p:sp>
    </p:spTree>
    <p:extLst>
      <p:ext uri="{BB962C8B-B14F-4D97-AF65-F5344CB8AC3E}">
        <p14:creationId xmlns:p14="http://schemas.microsoft.com/office/powerpoint/2010/main" val="155145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20</a:t>
            </a:fld>
            <a:endParaRPr lang="en-US"/>
          </a:p>
        </p:txBody>
      </p:sp>
    </p:spTree>
    <p:extLst>
      <p:ext uri="{BB962C8B-B14F-4D97-AF65-F5344CB8AC3E}">
        <p14:creationId xmlns:p14="http://schemas.microsoft.com/office/powerpoint/2010/main" val="1938490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21</a:t>
            </a:fld>
            <a:endParaRPr lang="en-US"/>
          </a:p>
        </p:txBody>
      </p:sp>
    </p:spTree>
    <p:extLst>
      <p:ext uri="{BB962C8B-B14F-4D97-AF65-F5344CB8AC3E}">
        <p14:creationId xmlns:p14="http://schemas.microsoft.com/office/powerpoint/2010/main" val="3810088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22</a:t>
            </a:fld>
            <a:endParaRPr lang="en-NL"/>
          </a:p>
        </p:txBody>
      </p:sp>
    </p:spTree>
    <p:extLst>
      <p:ext uri="{BB962C8B-B14F-4D97-AF65-F5344CB8AC3E}">
        <p14:creationId xmlns:p14="http://schemas.microsoft.com/office/powerpoint/2010/main" val="989966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23</a:t>
            </a:fld>
            <a:endParaRPr lang="en-NL"/>
          </a:p>
        </p:txBody>
      </p:sp>
    </p:spTree>
    <p:extLst>
      <p:ext uri="{BB962C8B-B14F-4D97-AF65-F5344CB8AC3E}">
        <p14:creationId xmlns:p14="http://schemas.microsoft.com/office/powerpoint/2010/main" val="1026043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a:t>Replication is configured and managed on the DR side – it pulls the production VMs to DR.</a:t>
            </a:r>
            <a:endParaRPr lang="ru-RU"/>
          </a:p>
          <a:p>
            <a:endParaRPr lang="en-GB"/>
          </a:p>
        </p:txBody>
      </p:sp>
      <p:sp>
        <p:nvSpPr>
          <p:cNvPr id="4" name="Slide Number Placeholder 3"/>
          <p:cNvSpPr>
            <a:spLocks noGrp="1"/>
          </p:cNvSpPr>
          <p:nvPr>
            <p:ph type="sldNum" sz="quarter" idx="5"/>
          </p:nvPr>
        </p:nvSpPr>
        <p:spPr/>
        <p:txBody>
          <a:bodyPr/>
          <a:lstStyle/>
          <a:p>
            <a:fld id="{9A3E8696-B10A-46AE-BE47-AC3E5B71628D}" type="slidenum">
              <a:rPr lang="en-NL" smtClean="0"/>
              <a:pPr/>
              <a:t>25</a:t>
            </a:fld>
            <a:endParaRPr lang="en-NL"/>
          </a:p>
        </p:txBody>
      </p:sp>
    </p:spTree>
    <p:extLst>
      <p:ext uri="{BB962C8B-B14F-4D97-AF65-F5344CB8AC3E}">
        <p14:creationId xmlns:p14="http://schemas.microsoft.com/office/powerpoint/2010/main" val="3660481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Replication is configured and managed on the DR side – it pulls the production VMs to DR.</a:t>
            </a:r>
            <a:endParaRPr lang="ru-RU"/>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957982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3044815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a:t>
            </a:r>
            <a:r>
              <a:rPr lang="en-US" baseline="0" dirty="0"/>
              <a:t> is available in B&amp;R as </a:t>
            </a:r>
            <a:r>
              <a:rPr lang="en-US" baseline="0" dirty="0" err="1"/>
              <a:t>SureBackup</a:t>
            </a:r>
            <a:r>
              <a:rPr lang="en-US" baseline="0" dirty="0"/>
              <a:t> / </a:t>
            </a:r>
            <a:r>
              <a:rPr lang="en-US" baseline="0" dirty="0" err="1"/>
              <a:t>SureReplica</a:t>
            </a:r>
            <a:r>
              <a:rPr lang="en-US" baseline="0" dirty="0"/>
              <a:t> jobs + Application Groups, but these are not sync’d with Failover Plans. </a:t>
            </a:r>
          </a:p>
          <a:p>
            <a:r>
              <a:rPr lang="en-US" baseline="0" dirty="0"/>
              <a:t>Also Failover Plans do not leverage the </a:t>
            </a:r>
            <a:r>
              <a:rPr lang="en-US" baseline="0" dirty="0" err="1"/>
              <a:t>SureReplica</a:t>
            </a:r>
            <a:r>
              <a:rPr lang="en-US" baseline="0" dirty="0"/>
              <a:t> verification (app testing, heartbeat </a:t>
            </a:r>
            <a:r>
              <a:rPr lang="en-US" baseline="0" dirty="0" err="1"/>
              <a:t>etc</a:t>
            </a:r>
            <a:r>
              <a:rPr lang="en-US" baseline="0" dirty="0"/>
              <a:t>) that VAO will use when performing actual failover.</a:t>
            </a:r>
          </a:p>
          <a:p>
            <a:r>
              <a:rPr lang="en-US" baseline="0" dirty="0"/>
              <a:t>And Plans in B&amp;R today do not feature full documentation – of the plan itself, of the VMs by application, by owner or business unit, of the criticality (or not) for the app/service or the business.</a:t>
            </a:r>
            <a:endParaRPr lang="ru-RU"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195516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a:t>
            </a:r>
            <a:r>
              <a:rPr lang="en-US" baseline="0" dirty="0"/>
              <a:t> is available in B&amp;R as </a:t>
            </a:r>
            <a:r>
              <a:rPr lang="en-US" baseline="0" dirty="0" err="1"/>
              <a:t>SureBackup</a:t>
            </a:r>
            <a:r>
              <a:rPr lang="en-US" baseline="0" dirty="0"/>
              <a:t> / </a:t>
            </a:r>
            <a:r>
              <a:rPr lang="en-US" baseline="0" dirty="0" err="1"/>
              <a:t>SureReplica</a:t>
            </a:r>
            <a:r>
              <a:rPr lang="en-US" baseline="0" dirty="0"/>
              <a:t> jobs + Application Groups, but these are not sync’d with Failover Plans. </a:t>
            </a:r>
          </a:p>
          <a:p>
            <a:r>
              <a:rPr lang="en-US" baseline="0" dirty="0"/>
              <a:t>Also Failover Plans do not leverage the </a:t>
            </a:r>
            <a:r>
              <a:rPr lang="en-US" baseline="0" dirty="0" err="1"/>
              <a:t>SureReplica</a:t>
            </a:r>
            <a:r>
              <a:rPr lang="en-US" baseline="0" dirty="0"/>
              <a:t> verification (app testing, heartbeat </a:t>
            </a:r>
            <a:r>
              <a:rPr lang="en-US" baseline="0" dirty="0" err="1"/>
              <a:t>etc</a:t>
            </a:r>
            <a:r>
              <a:rPr lang="en-US" baseline="0" dirty="0"/>
              <a:t>) that VAO will use when performing actual failover.</a:t>
            </a:r>
          </a:p>
          <a:p>
            <a:r>
              <a:rPr lang="en-US" baseline="0" dirty="0"/>
              <a:t>And Plans in B&amp;R today do not feature full documentation – of the plan itself, of the VMs by application, by owner or business unit, of the criticality (or not) for the app/service or the business.</a:t>
            </a:r>
            <a:endParaRPr lang="ru-RU"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8803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8B9D-D0F4-4820-90F4-169A79443E8D}" type="slidenum">
              <a:rPr lang="ru-RU" smtClean="0"/>
              <a:t>29</a:t>
            </a:fld>
            <a:endParaRPr lang="ru-RU"/>
          </a:p>
        </p:txBody>
      </p:sp>
    </p:spTree>
    <p:extLst>
      <p:ext uri="{BB962C8B-B14F-4D97-AF65-F5344CB8AC3E}">
        <p14:creationId xmlns:p14="http://schemas.microsoft.com/office/powerpoint/2010/main" val="1318989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8B9D-D0F4-4820-90F4-169A79443E8D}" type="slidenum">
              <a:rPr lang="ru-RU" smtClean="0"/>
              <a:t>30</a:t>
            </a:fld>
            <a:endParaRPr lang="ru-RU"/>
          </a:p>
        </p:txBody>
      </p:sp>
    </p:spTree>
    <p:extLst>
      <p:ext uri="{BB962C8B-B14F-4D97-AF65-F5344CB8AC3E}">
        <p14:creationId xmlns:p14="http://schemas.microsoft.com/office/powerpoint/2010/main" val="82068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8B9D-D0F4-4820-90F4-169A79443E8D}" type="slidenum">
              <a:rPr lang="ru-RU" smtClean="0"/>
              <a:t>31</a:t>
            </a:fld>
            <a:endParaRPr lang="ru-RU"/>
          </a:p>
        </p:txBody>
      </p:sp>
    </p:spTree>
    <p:extLst>
      <p:ext uri="{BB962C8B-B14F-4D97-AF65-F5344CB8AC3E}">
        <p14:creationId xmlns:p14="http://schemas.microsoft.com/office/powerpoint/2010/main" val="1417841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8B9D-D0F4-4820-90F4-169A79443E8D}" type="slidenum">
              <a:rPr lang="ru-RU" smtClean="0"/>
              <a:t>32</a:t>
            </a:fld>
            <a:endParaRPr lang="ru-RU"/>
          </a:p>
        </p:txBody>
      </p:sp>
    </p:spTree>
    <p:extLst>
      <p:ext uri="{BB962C8B-B14F-4D97-AF65-F5344CB8AC3E}">
        <p14:creationId xmlns:p14="http://schemas.microsoft.com/office/powerpoint/2010/main" val="414524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33</a:t>
            </a:fld>
            <a:endParaRPr lang="en-US"/>
          </a:p>
        </p:txBody>
      </p:sp>
    </p:spTree>
    <p:extLst>
      <p:ext uri="{BB962C8B-B14F-4D97-AF65-F5344CB8AC3E}">
        <p14:creationId xmlns:p14="http://schemas.microsoft.com/office/powerpoint/2010/main" val="820223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Top right is from the UI in the plan during operation.  </a:t>
            </a:r>
          </a:p>
          <a:p>
            <a:r>
              <a:rPr lang="en-US"/>
              <a:t>Top left is VM steps in the UI during operation.</a:t>
            </a:r>
          </a:p>
          <a:p>
            <a:r>
              <a:rPr lang="en-US"/>
              <a:t>Bottom is in the administration area, recovery location.  You can create and manage them in this location.</a:t>
            </a:r>
          </a:p>
        </p:txBody>
      </p:sp>
      <p:sp>
        <p:nvSpPr>
          <p:cNvPr id="4" name="Slide Number Placeholder 3"/>
          <p:cNvSpPr>
            <a:spLocks noGrp="1"/>
          </p:cNvSpPr>
          <p:nvPr>
            <p:ph type="sldNum" sz="quarter" idx="5"/>
          </p:nvPr>
        </p:nvSpPr>
        <p:spPr/>
        <p:txBody>
          <a:bodyPr/>
          <a:lstStyle/>
          <a:p>
            <a:fld id="{650144F6-1F44-484E-96B6-CAB23FCB330B}" type="slidenum">
              <a:rPr lang="en-US" smtClean="0"/>
              <a:t>34</a:t>
            </a:fld>
            <a:endParaRPr lang="en-US"/>
          </a:p>
        </p:txBody>
      </p:sp>
    </p:spTree>
    <p:extLst>
      <p:ext uri="{BB962C8B-B14F-4D97-AF65-F5344CB8AC3E}">
        <p14:creationId xmlns:p14="http://schemas.microsoft.com/office/powerpoint/2010/main" val="15023526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button will launch the HTML5 version of the VM Console</a:t>
            </a:r>
          </a:p>
        </p:txBody>
      </p:sp>
      <p:sp>
        <p:nvSpPr>
          <p:cNvPr id="4" name="Slide Number Placeholder 3"/>
          <p:cNvSpPr>
            <a:spLocks noGrp="1"/>
          </p:cNvSpPr>
          <p:nvPr>
            <p:ph type="sldNum" sz="quarter" idx="10"/>
          </p:nvPr>
        </p:nvSpPr>
        <p:spPr/>
        <p:txBody>
          <a:bodyPr/>
          <a:lstStyle/>
          <a:p>
            <a:fld id="{650144F6-1F44-484E-96B6-CAB23FCB330B}" type="slidenum">
              <a:rPr lang="en-US" smtClean="0"/>
              <a:t>35</a:t>
            </a:fld>
            <a:endParaRPr lang="en-US"/>
          </a:p>
        </p:txBody>
      </p:sp>
    </p:spTree>
    <p:extLst>
      <p:ext uri="{BB962C8B-B14F-4D97-AF65-F5344CB8AC3E}">
        <p14:creationId xmlns:p14="http://schemas.microsoft.com/office/powerpoint/2010/main" val="1550416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you can undo before you commit.</a:t>
            </a:r>
          </a:p>
        </p:txBody>
      </p:sp>
      <p:sp>
        <p:nvSpPr>
          <p:cNvPr id="4" name="Slide Number Placeholder 3"/>
          <p:cNvSpPr>
            <a:spLocks noGrp="1"/>
          </p:cNvSpPr>
          <p:nvPr>
            <p:ph type="sldNum" sz="quarter" idx="10"/>
          </p:nvPr>
        </p:nvSpPr>
        <p:spPr/>
        <p:txBody>
          <a:bodyPr/>
          <a:lstStyle/>
          <a:p>
            <a:fld id="{650144F6-1F44-484E-96B6-CAB23FCB330B}" type="slidenum">
              <a:rPr lang="en-US" smtClean="0"/>
              <a:t>37</a:t>
            </a:fld>
            <a:endParaRPr lang="en-US"/>
          </a:p>
        </p:txBody>
      </p:sp>
    </p:spTree>
    <p:extLst>
      <p:ext uri="{BB962C8B-B14F-4D97-AF65-F5344CB8AC3E}">
        <p14:creationId xmlns:p14="http://schemas.microsoft.com/office/powerpoint/2010/main" val="167232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Segoe UI" pitchFamily="34" charset="0"/>
              </a:rPr>
              <a:t>You are not always around when they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Since most are small,</a:t>
            </a:r>
            <a:r>
              <a:rPr lang="en-US" baseline="0"/>
              <a:t> or a part of, it means we design failover plans so one app can be failed over.  Or all of them but we have granular choice.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Segoe UI" pitchFamily="34" charset="0"/>
            </a:endParaRPr>
          </a:p>
          <a:p>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0256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Veeam customers that replicate will already know of this issue and there is a link in the links section to deal with this very nicely.</a:t>
            </a:r>
          </a:p>
        </p:txBody>
      </p:sp>
      <p:sp>
        <p:nvSpPr>
          <p:cNvPr id="4" name="Slide Number Placeholder 3"/>
          <p:cNvSpPr>
            <a:spLocks noGrp="1"/>
          </p:cNvSpPr>
          <p:nvPr>
            <p:ph type="sldNum" sz="quarter" idx="10"/>
          </p:nvPr>
        </p:nvSpPr>
        <p:spPr/>
        <p:txBody>
          <a:bodyPr/>
          <a:lstStyle/>
          <a:p>
            <a:fld id="{650144F6-1F44-484E-96B6-CAB23FCB330B}" type="slidenum">
              <a:rPr lang="en-US" smtClean="0"/>
              <a:t>38</a:t>
            </a:fld>
            <a:endParaRPr lang="en-US"/>
          </a:p>
        </p:txBody>
      </p:sp>
    </p:spTree>
    <p:extLst>
      <p:ext uri="{BB962C8B-B14F-4D97-AF65-F5344CB8AC3E}">
        <p14:creationId xmlns:p14="http://schemas.microsoft.com/office/powerpoint/2010/main" val="1474325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VAO licensing is FIFO so first in gets licensed.  Once a VM is unprotected a license is freed but it can take a few minutes for that to show.  There is a 10% grace for the number of protected VMs for a limited time.  </a:t>
            </a:r>
          </a:p>
        </p:txBody>
      </p:sp>
      <p:sp>
        <p:nvSpPr>
          <p:cNvPr id="4" name="Slide Number Placeholder 3"/>
          <p:cNvSpPr>
            <a:spLocks noGrp="1"/>
          </p:cNvSpPr>
          <p:nvPr>
            <p:ph type="sldNum" sz="quarter" idx="10"/>
          </p:nvPr>
        </p:nvSpPr>
        <p:spPr/>
        <p:txBody>
          <a:bodyPr/>
          <a:lstStyle/>
          <a:p>
            <a:fld id="{650144F6-1F44-484E-96B6-CAB23FCB330B}" type="slidenum">
              <a:rPr lang="en-US" smtClean="0"/>
              <a:t>39</a:t>
            </a:fld>
            <a:endParaRPr lang="en-US"/>
          </a:p>
        </p:txBody>
      </p:sp>
    </p:spTree>
    <p:extLst>
      <p:ext uri="{BB962C8B-B14F-4D97-AF65-F5344CB8AC3E}">
        <p14:creationId xmlns:p14="http://schemas.microsoft.com/office/powerpoint/2010/main" val="11740658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We do not have API connection with VMware NSX but that is not necessary.  Our script execution can start or stop or manipulate NSX via </a:t>
            </a:r>
            <a:r>
              <a:rPr lang="en-US" baseline="0" err="1"/>
              <a:t>PowerNSX</a:t>
            </a:r>
            <a:r>
              <a:rPr lang="en-US" baseline="0"/>
              <a:t>.</a:t>
            </a:r>
          </a:p>
        </p:txBody>
      </p:sp>
      <p:sp>
        <p:nvSpPr>
          <p:cNvPr id="4" name="Slide Number Placeholder 3"/>
          <p:cNvSpPr>
            <a:spLocks noGrp="1"/>
          </p:cNvSpPr>
          <p:nvPr>
            <p:ph type="sldNum" sz="quarter" idx="10"/>
          </p:nvPr>
        </p:nvSpPr>
        <p:spPr/>
        <p:txBody>
          <a:bodyPr/>
          <a:lstStyle/>
          <a:p>
            <a:fld id="{650144F6-1F44-484E-96B6-CAB23FCB330B}" type="slidenum">
              <a:rPr lang="en-US" smtClean="0"/>
              <a:t>40</a:t>
            </a:fld>
            <a:endParaRPr lang="en-US"/>
          </a:p>
        </p:txBody>
      </p:sp>
    </p:spTree>
    <p:extLst>
      <p:ext uri="{BB962C8B-B14F-4D97-AF65-F5344CB8AC3E}">
        <p14:creationId xmlns:p14="http://schemas.microsoft.com/office/powerpoint/2010/main" val="1774803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650144F6-1F44-484E-96B6-CAB23FCB330B}" type="slidenum">
              <a:rPr lang="en-US" smtClean="0"/>
              <a:t>41</a:t>
            </a:fld>
            <a:endParaRPr lang="en-US"/>
          </a:p>
        </p:txBody>
      </p:sp>
    </p:spTree>
    <p:extLst>
      <p:ext uri="{BB962C8B-B14F-4D97-AF65-F5344CB8AC3E}">
        <p14:creationId xmlns:p14="http://schemas.microsoft.com/office/powerpoint/2010/main" val="1515765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Agents can be pushed to VBR servers in the same domain as the VAO server, or in any domain that is trusted with  the one that the VAO server is in. </a:t>
            </a:r>
          </a:p>
        </p:txBody>
      </p:sp>
      <p:sp>
        <p:nvSpPr>
          <p:cNvPr id="4" name="Slide Number Placeholder 3"/>
          <p:cNvSpPr>
            <a:spLocks noGrp="1"/>
          </p:cNvSpPr>
          <p:nvPr>
            <p:ph type="sldNum" sz="quarter" idx="10"/>
          </p:nvPr>
        </p:nvSpPr>
        <p:spPr/>
        <p:txBody>
          <a:bodyPr/>
          <a:lstStyle/>
          <a:p>
            <a:fld id="{650144F6-1F44-484E-96B6-CAB23FCB330B}" type="slidenum">
              <a:rPr lang="en-US" smtClean="0"/>
              <a:t>42</a:t>
            </a:fld>
            <a:endParaRPr lang="en-US"/>
          </a:p>
        </p:txBody>
      </p:sp>
    </p:spTree>
    <p:extLst>
      <p:ext uri="{BB962C8B-B14F-4D97-AF65-F5344CB8AC3E}">
        <p14:creationId xmlns:p14="http://schemas.microsoft.com/office/powerpoint/2010/main" val="317515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it is a very small customer, and they have only</a:t>
            </a:r>
            <a:r>
              <a:rPr lang="en-US" baseline="0"/>
              <a:t> one host on the recovery site, they do not need a Distributed Switch.  But, if they have multiple hosts on the recovery site they do.</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43</a:t>
            </a:fld>
            <a:endParaRPr lang="en-US"/>
          </a:p>
        </p:txBody>
      </p:sp>
    </p:spTree>
    <p:extLst>
      <p:ext uri="{BB962C8B-B14F-4D97-AF65-F5344CB8AC3E}">
        <p14:creationId xmlns:p14="http://schemas.microsoft.com/office/powerpoint/2010/main" val="468134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do re-IP in a VAO</a:t>
            </a:r>
            <a:r>
              <a:rPr lang="en-US" baseline="0"/>
              <a:t> virtual lab but not in VBR.</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44</a:t>
            </a:fld>
            <a:endParaRPr lang="en-US"/>
          </a:p>
        </p:txBody>
      </p:sp>
    </p:spTree>
    <p:extLst>
      <p:ext uri="{BB962C8B-B14F-4D97-AF65-F5344CB8AC3E}">
        <p14:creationId xmlns:p14="http://schemas.microsoft.com/office/powerpoint/2010/main" val="611929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VAO service, [fully</a:t>
            </a:r>
            <a:r>
              <a:rPr lang="en-US" baseline="0"/>
              <a:t> functional] B&amp;R, [fully functional] ONE, and VAO UI, and SQL to hold all Dbs.</a:t>
            </a:r>
          </a:p>
          <a:p>
            <a:r>
              <a:rPr lang="en-US" baseline="0"/>
              <a:t>Note – this is all that is needed for a POC of VAS + VAO – it can be done with a single server.</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45</a:t>
            </a:fld>
            <a:endParaRPr lang="en-US"/>
          </a:p>
        </p:txBody>
      </p:sp>
    </p:spTree>
    <p:extLst>
      <p:ext uri="{BB962C8B-B14F-4D97-AF65-F5344CB8AC3E}">
        <p14:creationId xmlns:p14="http://schemas.microsoft.com/office/powerpoint/2010/main" val="79330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VAO service, [fully</a:t>
            </a:r>
            <a:r>
              <a:rPr lang="en-US" baseline="0"/>
              <a:t> functional] B&amp;R, [not fully functional] ONE, and VAO UI, and SQL to hold all Dbs. SQL may be remote - this allows VAO to scale, and have more available database.  When you configure an external B&amp;R server it pushes a service to the B&amp;R server and starts it. No remote ONE is supported and the one that is embedded is not a full ONE server.</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46</a:t>
            </a:fld>
            <a:endParaRPr lang="en-US"/>
          </a:p>
        </p:txBody>
      </p:sp>
    </p:spTree>
    <p:extLst>
      <p:ext uri="{BB962C8B-B14F-4D97-AF65-F5344CB8AC3E}">
        <p14:creationId xmlns:p14="http://schemas.microsoft.com/office/powerpoint/2010/main" val="1869364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Standard</a:t>
            </a:r>
            <a:r>
              <a:rPr lang="en-US" baseline="0"/>
              <a:t> scenario is a VAO in DR Site. </a:t>
            </a:r>
          </a:p>
          <a:p>
            <a:r>
              <a:rPr lang="en-US" baseline="0"/>
              <a:t>Or one VAO in DR and one in PROD (that would make it Active Active).</a:t>
            </a:r>
          </a:p>
          <a:p>
            <a:r>
              <a:rPr lang="en-US" baseline="0"/>
              <a:t>In all cases, there is only one “DR Site” VAO, connected to the VI where replicas reside, and all Plans are designed, stored and executed there.</a:t>
            </a:r>
          </a:p>
          <a:p>
            <a:r>
              <a:rPr lang="en-US" baseline="0"/>
              <a:t>Deployment model depends on customer needs for security delegation, ease of management, network traffic </a:t>
            </a:r>
            <a:r>
              <a:rPr lang="en-US" baseline="0" err="1"/>
              <a:t>etc</a:t>
            </a:r>
            <a:r>
              <a:rPr lang="en-US" baseline="0"/>
              <a:t> </a:t>
            </a:r>
            <a:r>
              <a:rPr lang="en-US" baseline="0" err="1"/>
              <a:t>etc</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47</a:t>
            </a:fld>
            <a:endParaRPr lang="en-US"/>
          </a:p>
        </p:txBody>
      </p:sp>
    </p:spTree>
    <p:extLst>
      <p:ext uri="{BB962C8B-B14F-4D97-AF65-F5344CB8AC3E}">
        <p14:creationId xmlns:p14="http://schemas.microsoft.com/office/powerpoint/2010/main" val="1912075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the reaction time area?  Important to practice to minimize that window!</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92765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a:t>
            </a:r>
            <a:r>
              <a:rPr lang="en-US" baseline="0"/>
              <a:t>scenario there is a VAO in each Site. In all cases, there is only one “DR Site” VAO, connected to the VI where replicas reside, and all Plans are designed, stored and executed there </a:t>
            </a:r>
            <a:r>
              <a:rPr lang="mr-IN" baseline="0"/>
              <a:t>–</a:t>
            </a:r>
            <a:r>
              <a:rPr lang="en-US" baseline="0"/>
              <a:t> this means if there are two VAO instances as we see above, there is two management interfaces.  There is no single plan of glass but rather two here. Each VAO infrastructure should not step on each other </a:t>
            </a:r>
            <a:r>
              <a:rPr lang="mr-IN" baseline="0"/>
              <a:t>–</a:t>
            </a:r>
            <a:r>
              <a:rPr lang="en-US" baseline="0"/>
              <a:t> which should be easy to avoid.</a:t>
            </a:r>
          </a:p>
          <a:p>
            <a:r>
              <a:rPr lang="en-US" baseline="0"/>
              <a:t>Deployment model depends on customer needs for security delegation, ease of management, network traffic </a:t>
            </a:r>
            <a:r>
              <a:rPr lang="en-US" baseline="0" err="1"/>
              <a:t>etc</a:t>
            </a:r>
            <a:r>
              <a:rPr lang="en-US" baseline="0"/>
              <a:t> etc.  Important to make sure that in this Active / Active environment that VAO and Veeam are completely separate.</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48</a:t>
            </a:fld>
            <a:endParaRPr lang="en-US"/>
          </a:p>
        </p:txBody>
      </p:sp>
    </p:spTree>
    <p:extLst>
      <p:ext uri="{BB962C8B-B14F-4D97-AF65-F5344CB8AC3E}">
        <p14:creationId xmlns:p14="http://schemas.microsoft.com/office/powerpoint/2010/main" val="2070718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49</a:t>
            </a:fld>
            <a:endParaRPr lang="en-US"/>
          </a:p>
        </p:txBody>
      </p:sp>
    </p:spTree>
    <p:extLst>
      <p:ext uri="{BB962C8B-B14F-4D97-AF65-F5344CB8AC3E}">
        <p14:creationId xmlns:p14="http://schemas.microsoft.com/office/powerpoint/2010/main" val="23040907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Existing scripts that customers have </a:t>
            </a:r>
            <a:r>
              <a:rPr lang="mr-IN"/>
              <a:t>–</a:t>
            </a:r>
            <a:r>
              <a:rPr lang="en-US"/>
              <a:t> especially if they work </a:t>
            </a:r>
            <a:r>
              <a:rPr lang="mr-IN"/>
              <a:t>–</a:t>
            </a:r>
            <a:r>
              <a:rPr lang="en-US"/>
              <a:t> can be a big help in VAO related DR work.  Maybe even directly imported.</a:t>
            </a:r>
          </a:p>
        </p:txBody>
      </p:sp>
      <p:sp>
        <p:nvSpPr>
          <p:cNvPr id="4" name="Slide Number Placeholder 3"/>
          <p:cNvSpPr>
            <a:spLocks noGrp="1"/>
          </p:cNvSpPr>
          <p:nvPr>
            <p:ph type="sldNum" sz="quarter" idx="10"/>
          </p:nvPr>
        </p:nvSpPr>
        <p:spPr/>
        <p:txBody>
          <a:bodyPr/>
          <a:lstStyle/>
          <a:p>
            <a:fld id="{650144F6-1F44-484E-96B6-CAB23FCB330B}" type="slidenum">
              <a:rPr lang="en-US" smtClean="0"/>
              <a:t>50</a:t>
            </a:fld>
            <a:endParaRPr lang="en-US"/>
          </a:p>
        </p:txBody>
      </p:sp>
    </p:spTree>
    <p:extLst>
      <p:ext uri="{BB962C8B-B14F-4D97-AF65-F5344CB8AC3E}">
        <p14:creationId xmlns:p14="http://schemas.microsoft.com/office/powerpoint/2010/main" val="252683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a:t>
            </a:r>
            <a:r>
              <a:rPr lang="en-US" baseline="0"/>
              <a:t> the customer is only doing storage replication, that will also mean VAO cannot be used.</a:t>
            </a:r>
          </a:p>
          <a:p>
            <a:endParaRPr lang="en-US" baseline="0"/>
          </a:p>
          <a:p>
            <a:r>
              <a:rPr lang="en-US" baseline="0"/>
              <a:t>Also note that VAO only fits in VMware environments (No Hyper-V, no AHV)</a:t>
            </a: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51</a:t>
            </a:fld>
            <a:endParaRPr lang="en-US"/>
          </a:p>
        </p:txBody>
      </p:sp>
    </p:spTree>
    <p:extLst>
      <p:ext uri="{BB962C8B-B14F-4D97-AF65-F5344CB8AC3E}">
        <p14:creationId xmlns:p14="http://schemas.microsoft.com/office/powerpoint/2010/main" val="838843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52</a:t>
            </a:fld>
            <a:endParaRPr lang="en-US"/>
          </a:p>
        </p:txBody>
      </p:sp>
    </p:spTree>
    <p:extLst>
      <p:ext uri="{BB962C8B-B14F-4D97-AF65-F5344CB8AC3E}">
        <p14:creationId xmlns:p14="http://schemas.microsoft.com/office/powerpoint/2010/main" val="1272531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3">
                  <a:extLst>
                    <a:ext uri="{A12FA001-AC4F-418D-AE19-62706E023703}">
                      <ahyp:hlinkClr xmlns:ahyp="http://schemas.microsoft.com/office/drawing/2018/hyperlinkcolor" val="tx"/>
                    </a:ext>
                  </a:extLst>
                </a:hlinkClick>
              </a:rPr>
              <a:t>Preparing for Disaster Recovery Blog</a:t>
            </a:r>
            <a:r>
              <a:rPr lang="en-US" sz="900">
                <a:solidFill>
                  <a:schemeClr val="bg1"/>
                </a:solidFill>
              </a:rPr>
              <a:t> - </a:t>
            </a:r>
            <a:r>
              <a:rPr lang="en-AU">
                <a:hlinkClick r:id="rId3"/>
              </a:rPr>
              <a:t>https://www.veeam.com/wp-disaster-recovery-strategies.html</a:t>
            </a:r>
            <a:endParaRPr lang="en-US" sz="90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4">
                  <a:extLst>
                    <a:ext uri="{A12FA001-AC4F-418D-AE19-62706E023703}">
                      <ahyp:hlinkClr xmlns:ahyp="http://schemas.microsoft.com/office/drawing/2018/hyperlinkcolor" val="tx"/>
                    </a:ext>
                  </a:extLst>
                </a:hlinkClick>
              </a:rPr>
              <a:t>Setting up access to Virtual Labs</a:t>
            </a:r>
            <a:r>
              <a:rPr lang="en-US" sz="900">
                <a:solidFill>
                  <a:schemeClr val="bg1"/>
                </a:solidFill>
              </a:rPr>
              <a:t> - </a:t>
            </a:r>
            <a:r>
              <a:rPr lang="en-AU">
                <a:hlinkClick r:id="rId4"/>
              </a:rPr>
              <a:t>http://www.koolaid.info/setting-external-access-veeam-surebackup-virtual-lab/</a:t>
            </a:r>
            <a:endParaRPr lang="en-US" sz="90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5">
                  <a:extLst>
                    <a:ext uri="{A12FA001-AC4F-418D-AE19-62706E023703}">
                      <ahyp:hlinkClr xmlns:ahyp="http://schemas.microsoft.com/office/drawing/2018/hyperlinkcolor" val="tx"/>
                    </a:ext>
                  </a:extLst>
                </a:hlinkClick>
              </a:rPr>
              <a:t>Setting up </a:t>
            </a:r>
            <a:r>
              <a:rPr lang="en-US" sz="900" err="1">
                <a:solidFill>
                  <a:schemeClr val="bg1"/>
                </a:solidFill>
                <a:hlinkClick r:id="rId5">
                  <a:extLst>
                    <a:ext uri="{A12FA001-AC4F-418D-AE19-62706E023703}">
                      <ahyp:hlinkClr xmlns:ahyp="http://schemas.microsoft.com/office/drawing/2018/hyperlinkcolor" val="tx"/>
                    </a:ext>
                  </a:extLst>
                </a:hlinkClick>
              </a:rPr>
              <a:t>SureBackup</a:t>
            </a:r>
            <a:r>
              <a:rPr lang="en-US" sz="900">
                <a:solidFill>
                  <a:schemeClr val="bg1"/>
                </a:solidFill>
                <a:hlinkClick r:id="rId5">
                  <a:extLst>
                    <a:ext uri="{A12FA001-AC4F-418D-AE19-62706E023703}">
                      <ahyp:hlinkClr xmlns:ahyp="http://schemas.microsoft.com/office/drawing/2018/hyperlinkcolor" val="tx"/>
                    </a:ext>
                  </a:extLst>
                </a:hlinkClick>
              </a:rPr>
              <a:t> Jobs</a:t>
            </a:r>
            <a:r>
              <a:rPr lang="en-US" sz="900">
                <a:solidFill>
                  <a:schemeClr val="bg1"/>
                </a:solidFill>
              </a:rPr>
              <a:t> - </a:t>
            </a:r>
            <a:r>
              <a:rPr lang="en-AU">
                <a:hlinkClick r:id="rId5"/>
              </a:rPr>
              <a:t>https://notesfrommwhite.net/2016/08/04/veeam-virtual-labs-can-verify-your-backups/</a:t>
            </a:r>
            <a:endParaRPr lang="en-US" sz="90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6">
                  <a:extLst>
                    <a:ext uri="{A12FA001-AC4F-418D-AE19-62706E023703}">
                      <ahyp:hlinkClr xmlns:ahyp="http://schemas.microsoft.com/office/drawing/2018/hyperlinkcolor" val="tx"/>
                    </a:ext>
                  </a:extLst>
                </a:hlinkClick>
              </a:rPr>
              <a:t>Fix Veeam-related MAC Conflict Errors</a:t>
            </a:r>
            <a:r>
              <a:rPr lang="en-US" sz="900">
                <a:solidFill>
                  <a:schemeClr val="bg1"/>
                </a:solidFill>
              </a:rPr>
              <a:t> - </a:t>
            </a:r>
            <a:r>
              <a:rPr lang="en-AU">
                <a:hlinkClick r:id="rId6"/>
              </a:rPr>
              <a:t>https://www.virtualtothecore.com/en/disable-vm-mac-conflict-vsphere-veeam-replicated-vm/</a:t>
            </a:r>
            <a:endParaRPr lang="en-US" sz="900">
              <a:solidFill>
                <a:schemeClr val="bg1"/>
              </a:solidFill>
            </a:endParaRPr>
          </a:p>
          <a:p>
            <a:endParaRPr lang="en-US"/>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53</a:t>
            </a:fld>
            <a:endParaRPr lang="en-US"/>
          </a:p>
        </p:txBody>
      </p:sp>
    </p:spTree>
    <p:extLst>
      <p:ext uri="{BB962C8B-B14F-4D97-AF65-F5344CB8AC3E}">
        <p14:creationId xmlns:p14="http://schemas.microsoft.com/office/powerpoint/2010/main" val="1025405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3">
                  <a:extLst>
                    <a:ext uri="{A12FA001-AC4F-418D-AE19-62706E023703}">
                      <ahyp:hlinkClr xmlns:ahyp="http://schemas.microsoft.com/office/drawing/2018/hyperlinkcolor" val="tx"/>
                    </a:ext>
                  </a:extLst>
                </a:hlinkClick>
              </a:rPr>
              <a:t>In-guest scripts </a:t>
            </a:r>
            <a:r>
              <a:rPr lang="mr-IN" sz="900">
                <a:solidFill>
                  <a:schemeClr val="bg1"/>
                </a:solidFill>
                <a:hlinkClick r:id="rId3">
                  <a:extLst>
                    <a:ext uri="{A12FA001-AC4F-418D-AE19-62706E023703}">
                      <ahyp:hlinkClr xmlns:ahyp="http://schemas.microsoft.com/office/drawing/2018/hyperlinkcolor" val="tx"/>
                    </a:ext>
                  </a:extLst>
                </a:hlinkClick>
              </a:rPr>
              <a:t>–</a:t>
            </a:r>
            <a:r>
              <a:rPr lang="en-US" sz="900">
                <a:solidFill>
                  <a:schemeClr val="bg1"/>
                </a:solidFill>
                <a:hlinkClick r:id="rId3">
                  <a:extLst>
                    <a:ext uri="{A12FA001-AC4F-418D-AE19-62706E023703}">
                      <ahyp:hlinkClr xmlns:ahyp="http://schemas.microsoft.com/office/drawing/2018/hyperlinkcolor" val="tx"/>
                    </a:ext>
                  </a:extLst>
                </a:hlinkClick>
              </a:rPr>
              <a:t> advanced</a:t>
            </a:r>
            <a:r>
              <a:rPr lang="en-US" sz="900">
                <a:solidFill>
                  <a:schemeClr val="bg1"/>
                </a:solidFill>
              </a:rPr>
              <a:t> - </a:t>
            </a:r>
            <a:r>
              <a:rPr lang="en-AU">
                <a:hlinkClick r:id="rId3"/>
              </a:rPr>
              <a:t>https://notesfrommwhite.net/2017/12/04/in-guest-scripting-with-variables-in-vao/</a:t>
            </a:r>
            <a:endParaRPr lang="en-US" sz="90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4">
                  <a:extLst>
                    <a:ext uri="{A12FA001-AC4F-418D-AE19-62706E023703}">
                      <ahyp:hlinkClr xmlns:ahyp="http://schemas.microsoft.com/office/drawing/2018/hyperlinkcolor" val="tx"/>
                    </a:ext>
                  </a:extLst>
                </a:hlinkClick>
              </a:rPr>
              <a:t>In-guest scripts </a:t>
            </a:r>
            <a:r>
              <a:rPr lang="mr-IN" sz="900">
                <a:solidFill>
                  <a:schemeClr val="bg1"/>
                </a:solidFill>
                <a:hlinkClick r:id="rId4">
                  <a:extLst>
                    <a:ext uri="{A12FA001-AC4F-418D-AE19-62706E023703}">
                      <ahyp:hlinkClr xmlns:ahyp="http://schemas.microsoft.com/office/drawing/2018/hyperlinkcolor" val="tx"/>
                    </a:ext>
                  </a:extLst>
                </a:hlinkClick>
              </a:rPr>
              <a:t>–</a:t>
            </a:r>
            <a:r>
              <a:rPr lang="en-US" sz="900">
                <a:solidFill>
                  <a:schemeClr val="bg1"/>
                </a:solidFill>
                <a:hlinkClick r:id="rId4">
                  <a:extLst>
                    <a:ext uri="{A12FA001-AC4F-418D-AE19-62706E023703}">
                      <ahyp:hlinkClr xmlns:ahyp="http://schemas.microsoft.com/office/drawing/2018/hyperlinkcolor" val="tx"/>
                    </a:ext>
                  </a:extLst>
                </a:hlinkClick>
              </a:rPr>
              <a:t> intro</a:t>
            </a:r>
            <a:r>
              <a:rPr lang="en-US" sz="900">
                <a:solidFill>
                  <a:schemeClr val="bg1"/>
                </a:solidFill>
              </a:rPr>
              <a:t> - </a:t>
            </a:r>
            <a:r>
              <a:rPr lang="en-AU">
                <a:hlinkClick r:id="rId4"/>
              </a:rPr>
              <a:t>https://notesfrommwhite.net/2017/11/23/in-guest-scripting-in-vao/</a:t>
            </a:r>
            <a:endParaRPr lang="en-AU"/>
          </a:p>
          <a:p>
            <a:pPr marL="0" marR="0" lvl="0" indent="0" algn="l" defTabSz="685800" rtl="0" eaLnBrk="1" fontAlgn="auto" latinLnBrk="0" hangingPunct="1">
              <a:lnSpc>
                <a:spcPct val="100000"/>
              </a:lnSpc>
              <a:spcBef>
                <a:spcPts val="0"/>
              </a:spcBef>
              <a:spcAft>
                <a:spcPts val="0"/>
              </a:spcAft>
              <a:buClrTx/>
              <a:buSzTx/>
              <a:buFontTx/>
              <a:buNone/>
              <a:tabLst/>
              <a:defRPr/>
            </a:pPr>
            <a:r>
              <a:rPr lang="en-AU"/>
              <a:t>&lt;dead link removed&gt; </a:t>
            </a:r>
            <a:r>
              <a:rPr lang="en-US" sz="900">
                <a:solidFill>
                  <a:schemeClr val="bg1"/>
                </a:solidFill>
                <a:hlinkClick r:id="rId5" invalidUrl="https://team.veeam.com/apps/ecm/_layouts/15/WopiFrame.aspx?sourcedoc=/apps/ecm/TechLib/VAO preinstallation checklist.docx&amp;action=default">
                  <a:extLst>
                    <a:ext uri="{A12FA001-AC4F-418D-AE19-62706E023703}">
                      <ahyp:hlinkClr xmlns:ahyp="http://schemas.microsoft.com/office/drawing/2018/hyperlinkcolor" val="tx"/>
                    </a:ext>
                  </a:extLst>
                </a:hlinkClick>
              </a:rPr>
              <a:t>Proof of Concept Guide</a:t>
            </a:r>
            <a:r>
              <a:rPr lang="en-US" sz="900">
                <a:solidFill>
                  <a:schemeClr val="bg1"/>
                </a:solidFill>
              </a:rPr>
              <a:t> - </a:t>
            </a:r>
            <a:r>
              <a:rPr lang="en-AU">
                <a:hlinkClick r:id="rId5"/>
              </a:rPr>
              <a:t>https://team.veeam.com/apps/ecm/_layouts/15/WopiFrame.aspx?sourcedoc=/apps/ecm/TechLib/VAO%20preinstallation%20checklist.docx&amp;action=default</a:t>
            </a:r>
            <a:r>
              <a:rPr lang="en-AU"/>
              <a:t> </a:t>
            </a:r>
            <a:endParaRPr lang="en-US" sz="900">
              <a:solidFill>
                <a:schemeClr val="bg1"/>
              </a:solidFill>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a:solidFill>
                  <a:schemeClr val="bg1"/>
                </a:solidFill>
                <a:hlinkClick r:id="rId6">
                  <a:extLst>
                    <a:ext uri="{A12FA001-AC4F-418D-AE19-62706E023703}">
                      <ahyp:hlinkClr xmlns:ahyp="http://schemas.microsoft.com/office/drawing/2018/hyperlinkcolor" val="tx"/>
                    </a:ext>
                  </a:extLst>
                </a:hlinkClick>
              </a:rPr>
              <a:t>My VAO technical articles</a:t>
            </a:r>
            <a:r>
              <a:rPr lang="en-US" sz="900">
                <a:solidFill>
                  <a:schemeClr val="bg1"/>
                </a:solidFill>
              </a:rPr>
              <a:t> - </a:t>
            </a:r>
            <a:r>
              <a:rPr lang="en-AU">
                <a:hlinkClick r:id="rId6"/>
              </a:rPr>
              <a:t>https://notesfrommwhite.net/tag/vao_tech/</a:t>
            </a:r>
            <a:endParaRPr lang="en-US" sz="900">
              <a:solidFill>
                <a:schemeClr val="bg1"/>
              </a:solidFill>
            </a:endParaRPr>
          </a:p>
          <a:p>
            <a:endParaRPr lang="en-US"/>
          </a:p>
          <a:p>
            <a:r>
              <a:rPr lang="en-US"/>
              <a:t>Might also be helpful: (internal only) </a:t>
            </a:r>
            <a:r>
              <a:rPr lang="en-AU">
                <a:hlinkClick r:id="rId7"/>
              </a:rPr>
              <a:t>https://team.veeam.com/go/systemsengineers-na/_layouts/15/WopiFrame.aspx?sourcedoc={C66A14E6-F939-4828-B74D-7BE8B369427D}&amp;file=VAO%20-%20SE%20Guide.docx&amp;action=default&amp;DefaultItemOpen=1</a:t>
            </a:r>
            <a:endParaRPr lang="en-AU"/>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54</a:t>
            </a:fld>
            <a:endParaRPr lang="en-US"/>
          </a:p>
        </p:txBody>
      </p:sp>
    </p:spTree>
    <p:extLst>
      <p:ext uri="{BB962C8B-B14F-4D97-AF65-F5344CB8AC3E}">
        <p14:creationId xmlns:p14="http://schemas.microsoft.com/office/powerpoint/2010/main" val="4287973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t>55</a:t>
            </a:fld>
            <a:endParaRPr lang="en-US"/>
          </a:p>
        </p:txBody>
      </p:sp>
    </p:spTree>
    <p:extLst>
      <p:ext uri="{BB962C8B-B14F-4D97-AF65-F5344CB8AC3E}">
        <p14:creationId xmlns:p14="http://schemas.microsoft.com/office/powerpoint/2010/main" val="9835307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10</a:t>
            </a:fld>
            <a:endParaRPr lang="en-NL"/>
          </a:p>
        </p:txBody>
      </p:sp>
    </p:spTree>
    <p:extLst>
      <p:ext uri="{BB962C8B-B14F-4D97-AF65-F5344CB8AC3E}">
        <p14:creationId xmlns:p14="http://schemas.microsoft.com/office/powerpoint/2010/main" val="2320520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11</a:t>
            </a:fld>
            <a:endParaRPr lang="en-NL"/>
          </a:p>
        </p:txBody>
      </p:sp>
    </p:spTree>
    <p:extLst>
      <p:ext uri="{BB962C8B-B14F-4D97-AF65-F5344CB8AC3E}">
        <p14:creationId xmlns:p14="http://schemas.microsoft.com/office/powerpoint/2010/main" val="1274871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12</a:t>
            </a:fld>
            <a:endParaRPr lang="en-NL"/>
          </a:p>
        </p:txBody>
      </p:sp>
    </p:spTree>
    <p:extLst>
      <p:ext uri="{BB962C8B-B14F-4D97-AF65-F5344CB8AC3E}">
        <p14:creationId xmlns:p14="http://schemas.microsoft.com/office/powerpoint/2010/main" val="2419347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Tahoma" panose="020B0604030504040204" pitchFamily="34" charset="0"/>
              </a:rPr>
              <a:t>You are not always around when they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Since most are small,</a:t>
            </a:r>
            <a:r>
              <a:rPr lang="en-US" baseline="0"/>
              <a:t> or a part of, it means we design failover plans so one app can be failed over.  Or all of them but we have granular choice.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Tahoma" panose="020B0604030504040204" pitchFamily="34" charset="0"/>
            </a:endParaRPr>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13</a:t>
            </a:fld>
            <a:endParaRPr lang="en-NL"/>
          </a:p>
        </p:txBody>
      </p:sp>
    </p:spTree>
    <p:extLst>
      <p:ext uri="{BB962C8B-B14F-4D97-AF65-F5344CB8AC3E}">
        <p14:creationId xmlns:p14="http://schemas.microsoft.com/office/powerpoint/2010/main" val="323231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Tahoma" panose="020B0604030504040204" pitchFamily="34" charset="0"/>
              </a:rPr>
              <a:t>You are not always around when they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Since most are small,</a:t>
            </a:r>
            <a:r>
              <a:rPr lang="en-US" baseline="0"/>
              <a:t> or a part of, it means we design failover plans so one app can be failed over.  Or all of them but we have granular choice.</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Tahoma" panose="020B0604030504040204" pitchFamily="34" charset="0"/>
            </a:endParaRPr>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14</a:t>
            </a:fld>
            <a:endParaRPr lang="en-NL"/>
          </a:p>
        </p:txBody>
      </p:sp>
    </p:spTree>
    <p:extLst>
      <p:ext uri="{BB962C8B-B14F-4D97-AF65-F5344CB8AC3E}">
        <p14:creationId xmlns:p14="http://schemas.microsoft.com/office/powerpoint/2010/main" val="6526979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16.svg"/><Relationship Id="rId5" Type="http://schemas.openxmlformats.org/officeDocument/2006/relationships/image" Target="../media/image1.png"/><Relationship Id="rId4"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16.svg"/><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1803400" y="3297878"/>
            <a:ext cx="4572000" cy="411459"/>
          </a:xfrm>
          <a:prstGeom prst="rect">
            <a:avLst/>
          </a:prstGeom>
        </p:spPr>
        <p:txBody>
          <a:bodyPr>
            <a:spAutoFit/>
          </a:bodyPr>
          <a:lstStyle/>
          <a:p>
            <a:pPr defTabSz="685783">
              <a:lnSpc>
                <a:spcPct val="150000"/>
              </a:lnSpc>
              <a:defRPr/>
            </a:pPr>
            <a:r>
              <a:rPr lang="en-US" sz="160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533400" y="1841703"/>
            <a:ext cx="5428948" cy="1460096"/>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2978" y="464076"/>
            <a:ext cx="2302958" cy="412224"/>
          </a:xfrm>
          <a:prstGeom prst="rect">
            <a:avLst/>
          </a:prstGeom>
        </p:spPr>
      </p:pic>
    </p:spTree>
    <p:extLst>
      <p:ext uri="{BB962C8B-B14F-4D97-AF65-F5344CB8AC3E}">
        <p14:creationId xmlns:p14="http://schemas.microsoft.com/office/powerpoint/2010/main" val="1774669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ster_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499"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6" y="2196805"/>
            <a:ext cx="6001839" cy="1661993"/>
          </a:xfrm>
        </p:spPr>
        <p:txBody>
          <a:bodyPr/>
          <a:lstStyle>
            <a:lvl1pPr>
              <a:defRPr sz="54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10974840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ster_sub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499"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6" y="2196805"/>
            <a:ext cx="6001839" cy="1354217"/>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40468896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ster_Question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CDA8-129A-4E88-B861-FF1F89F1E25C}"/>
              </a:ext>
            </a:extLst>
          </p:cNvPr>
          <p:cNvSpPr>
            <a:spLocks noGrp="1"/>
          </p:cNvSpPr>
          <p:nvPr>
            <p:ph type="title"/>
          </p:nvPr>
        </p:nvSpPr>
        <p:spPr>
          <a:xfrm>
            <a:off x="389436" y="2196805"/>
            <a:ext cx="8363938" cy="677108"/>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13845147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ster_Ending_Slide">
    <p:bg>
      <p:bgPr>
        <a:solidFill>
          <a:srgbClr val="00373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E5F65-047A-4458-A5D1-6343EBE4267D}"/>
              </a:ext>
            </a:extLst>
          </p:cNvPr>
          <p:cNvPicPr>
            <a:picLocks noChangeAspect="1"/>
          </p:cNvPicPr>
          <p:nvPr userDrawn="1"/>
        </p:nvPicPr>
        <p:blipFill>
          <a:blip r:embed="rId2"/>
          <a:stretch>
            <a:fillRect/>
          </a:stretch>
        </p:blipFill>
        <p:spPr>
          <a:xfrm>
            <a:off x="3814605" y="3871310"/>
            <a:ext cx="1514792" cy="269374"/>
          </a:xfrm>
          <a:prstGeom prst="rect">
            <a:avLst/>
          </a:prstGeom>
        </p:spPr>
      </p:pic>
      <p:sp>
        <p:nvSpPr>
          <p:cNvPr id="5" name="Title 1">
            <a:extLst>
              <a:ext uri="{FF2B5EF4-FFF2-40B4-BE49-F238E27FC236}">
                <a16:creationId xmlns:a16="http://schemas.microsoft.com/office/drawing/2014/main" id="{673208CC-1373-49E6-AE41-FB86AC4250F8}"/>
              </a:ext>
            </a:extLst>
          </p:cNvPr>
          <p:cNvSpPr>
            <a:spLocks noGrp="1"/>
          </p:cNvSpPr>
          <p:nvPr>
            <p:ph type="title"/>
          </p:nvPr>
        </p:nvSpPr>
        <p:spPr>
          <a:xfrm>
            <a:off x="390031" y="2202418"/>
            <a:ext cx="8363938" cy="677108"/>
          </a:xfrm>
        </p:spPr>
        <p:txBody>
          <a:bodyPr/>
          <a:lstStyle>
            <a:lvl1pPr algn="ct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2957539636"/>
      </p:ext>
    </p:extLst>
  </p:cSld>
  <p:clrMapOvr>
    <a:masterClrMapping/>
  </p:clrMapOvr>
  <p:transition>
    <p:fade/>
  </p:transition>
  <p:extLst>
    <p:ext uri="{DCECCB84-F9BA-43D5-87BE-67443E8EF086}">
      <p15:sldGuideLst xmlns:p15="http://schemas.microsoft.com/office/powerpoint/2012/main">
        <p15:guide id="1" orient="horz" pos="137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a:solidFill>
                  <a:schemeClr val="bg1"/>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1854179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67710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89436" y="1085851"/>
            <a:ext cx="8363938" cy="3718148"/>
          </a:xfrm>
        </p:spPr>
        <p:txBody>
          <a:bodyPr>
            <a:noAutofit/>
          </a:bodyPr>
          <a:lstStyle>
            <a:lvl1pPr marL="0" marR="0" indent="0" algn="l" defTabSz="686013"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687" marR="0" indent="-266687" algn="l" defTabSz="686013"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13"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87" marR="0" lvl="1" indent="-266687" algn="l" defTabSz="686013"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31140705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387198"/>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5628174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3604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37C46-9665-474E-8DA0-1C4D0613F1B8}"/>
              </a:ext>
            </a:extLst>
          </p:cNvPr>
          <p:cNvSpPr>
            <a:spLocks noGrp="1"/>
          </p:cNvSpPr>
          <p:nvPr>
            <p:ph type="title"/>
          </p:nvPr>
        </p:nvSpPr>
        <p:spPr>
          <a:xfrm>
            <a:off x="389436" y="2196805"/>
            <a:ext cx="8363938" cy="677108"/>
          </a:xfrm>
        </p:spPr>
        <p:txBody>
          <a:bodyPr/>
          <a:lstStyle>
            <a:lvl1pPr>
              <a:defRPr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08063903"/>
      </p:ext>
    </p:extLst>
  </p:cSld>
  <p:clrMapOvr>
    <a:masterClrMapping/>
  </p:clrMapOvr>
  <p:transition>
    <p:fade/>
  </p:transition>
  <p:extLst>
    <p:ext uri="{DCECCB84-F9BA-43D5-87BE-67443E8EF086}">
      <p15:sldGuideLst xmlns:p15="http://schemas.microsoft.com/office/powerpoint/2012/main">
        <p15:guide id="1" pos="17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2978" y="464076"/>
            <a:ext cx="2302958"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12888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1" y="1023939"/>
            <a:ext cx="8363938" cy="981856"/>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60559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alf-page green">
    <p:spTree>
      <p:nvGrpSpPr>
        <p:cNvPr id="1" name=""/>
        <p:cNvGrpSpPr/>
        <p:nvPr/>
      </p:nvGrpSpPr>
      <p:grpSpPr>
        <a:xfrm>
          <a:off x="0" y="0"/>
          <a:ext cx="0" cy="0"/>
          <a:chOff x="0" y="0"/>
          <a:chExt cx="0" cy="0"/>
        </a:xfrm>
      </p:grpSpPr>
      <p:sp>
        <p:nvSpPr>
          <p:cNvPr id="3" name="Rectangle 2"/>
          <p:cNvSpPr/>
          <p:nvPr userDrawn="1"/>
        </p:nvSpPr>
        <p:spPr bwMode="auto">
          <a:xfrm>
            <a:off x="0" y="0"/>
            <a:ext cx="3923928" cy="514350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ru-RU"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0" y="3527"/>
            <a:ext cx="3923928" cy="5136446"/>
          </a:xfrm>
          <a:prstGeom prst="rect">
            <a:avLst/>
          </a:prstGeom>
        </p:spPr>
      </p:pic>
      <p:sp>
        <p:nvSpPr>
          <p:cNvPr id="2" name="Title 1"/>
          <p:cNvSpPr>
            <a:spLocks noGrp="1"/>
          </p:cNvSpPr>
          <p:nvPr>
            <p:ph type="title"/>
          </p:nvPr>
        </p:nvSpPr>
        <p:spPr>
          <a:xfrm>
            <a:off x="365760" y="171450"/>
            <a:ext cx="3174452" cy="1495794"/>
          </a:xfrm>
        </p:spPr>
        <p:txBody>
          <a:bodyPr>
            <a:noAutofit/>
          </a:bodyPr>
          <a:lstStyle>
            <a:lvl1pPr>
              <a:lnSpc>
                <a:spcPct val="100000"/>
              </a:lnSpc>
              <a:defRPr sz="3200" spc="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365760" y="2081160"/>
            <a:ext cx="3178317" cy="1059264"/>
          </a:xfrm>
        </p:spPr>
        <p:txBody>
          <a:bodyPr>
            <a:noAutofit/>
          </a:bodyPr>
          <a:lstStyle>
            <a:lvl1pPr marL="0" indent="0">
              <a:lnSpc>
                <a:spcPct val="100000"/>
              </a:lnSpc>
              <a:spcBef>
                <a:spcPts val="0"/>
              </a:spcBef>
              <a:spcAft>
                <a:spcPts val="0"/>
              </a:spcAft>
              <a:buNone/>
              <a:defRPr sz="2400" spc="0" baseline="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1800" spc="0" baseline="0">
                <a:solidFill>
                  <a:schemeClr val="bg1"/>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6" name="Text Placeholder 4"/>
          <p:cNvSpPr>
            <a:spLocks noGrp="1"/>
          </p:cNvSpPr>
          <p:nvPr>
            <p:ph type="body" sz="quarter" idx="11"/>
          </p:nvPr>
        </p:nvSpPr>
        <p:spPr>
          <a:xfrm>
            <a:off x="4289688" y="171450"/>
            <a:ext cx="4488552" cy="4560540"/>
          </a:xfrm>
        </p:spPr>
        <p:txBody>
          <a:bodyPr>
            <a:noAutofit/>
          </a:bodyPr>
          <a:lstStyle>
            <a:lvl1pPr marL="0" indent="0">
              <a:lnSpc>
                <a:spcPct val="100000"/>
              </a:lnSpc>
              <a:spcBef>
                <a:spcPts val="0"/>
              </a:spcBef>
              <a:spcAft>
                <a:spcPts val="0"/>
              </a:spcAft>
              <a:buNone/>
              <a:defRPr sz="2400" spc="0" baseline="0">
                <a:solidFill>
                  <a:schemeClr val="tx1">
                    <a:lumMod val="65000"/>
                    <a:lumOff val="35000"/>
                  </a:schemeClr>
                </a:solidFill>
                <a:latin typeface="+mn-lt"/>
              </a:defRPr>
            </a:lvl1pPr>
            <a:lvl2pPr marL="285750" indent="-285750">
              <a:lnSpc>
                <a:spcPct val="100000"/>
              </a:lnSpc>
              <a:spcBef>
                <a:spcPts val="0"/>
              </a:spcBef>
              <a:spcAft>
                <a:spcPts val="0"/>
              </a:spcAft>
              <a:buFont typeface="Arial" panose="020B0604020202020204" pitchFamily="34" charset="0"/>
              <a:buChar char="•"/>
              <a:defRPr sz="2000" spc="0" baseline="0">
                <a:solidFill>
                  <a:schemeClr val="tx1">
                    <a:lumMod val="65000"/>
                    <a:lumOff val="35000"/>
                  </a:schemeClr>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269765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divider Sapphir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279" y="0"/>
            <a:ext cx="9141442" cy="5143500"/>
          </a:xfrm>
          <a:prstGeom prst="rect">
            <a:avLst/>
          </a:prstGeom>
        </p:spPr>
      </p:pic>
      <p:sp>
        <p:nvSpPr>
          <p:cNvPr id="6" name="Text Placeholder 5"/>
          <p:cNvSpPr>
            <a:spLocks noGrp="1"/>
          </p:cNvSpPr>
          <p:nvPr>
            <p:ph type="body" sz="quarter" idx="10" hasCustomPrompt="1"/>
          </p:nvPr>
        </p:nvSpPr>
        <p:spPr>
          <a:xfrm>
            <a:off x="360000" y="2197350"/>
            <a:ext cx="8423524" cy="830997"/>
          </a:xfrm>
        </p:spPr>
        <p:txBody>
          <a:bodyPr>
            <a:noAutofit/>
          </a:bodyPr>
          <a:lstStyle>
            <a:lvl1pPr marL="0" indent="0">
              <a:lnSpc>
                <a:spcPct val="100000"/>
              </a:lnSpc>
              <a:spcBef>
                <a:spcPts val="0"/>
              </a:spcBef>
              <a:buNone/>
              <a:defRPr sz="54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4526900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36446808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10492367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41178474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38342329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14308716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091445"/>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170800"/>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aster_Presenter_Slide">
    <p:bg>
      <p:bgPr>
        <a:solidFill>
          <a:srgbClr val="00373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B68BA3-4D85-476B-A372-DCA1B9B5487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1"/>
            <a:ext cx="9143999" cy="5143499"/>
          </a:xfrm>
          <a:prstGeom prst="rect">
            <a:avLst/>
          </a:prstGeom>
          <a:solidFill>
            <a:srgbClr val="003738"/>
          </a:solidFill>
        </p:spPr>
      </p:pic>
      <p:sp>
        <p:nvSpPr>
          <p:cNvPr id="6" name="Text Placeholder 5"/>
          <p:cNvSpPr>
            <a:spLocks noGrp="1"/>
          </p:cNvSpPr>
          <p:nvPr>
            <p:ph type="body" sz="quarter" idx="10" hasCustomPrompt="1"/>
          </p:nvPr>
        </p:nvSpPr>
        <p:spPr>
          <a:xfrm>
            <a:off x="326445" y="2197802"/>
            <a:ext cx="7343240" cy="830997"/>
          </a:xfrm>
          <a:prstGeom prst="rect">
            <a:avLst/>
          </a:prstGeom>
        </p:spPr>
        <p:txBody>
          <a:bodyPr/>
          <a:lstStyle>
            <a:lvl1pPr marL="0" indent="0">
              <a:lnSpc>
                <a:spcPct val="100000"/>
              </a:lnSpc>
              <a:spcBef>
                <a:spcPts val="0"/>
              </a:spcBef>
              <a:buNone/>
              <a:defRPr sz="5400" i="0" spc="0" baseline="0">
                <a:solidFill>
                  <a:srgbClr val="93EB20"/>
                </a:solidFill>
                <a:latin typeface="+mj-lt"/>
              </a:defRPr>
            </a:lvl1pPr>
          </a:lstStyle>
          <a:p>
            <a:pPr lvl="0"/>
            <a:r>
              <a:rPr lang="en-US"/>
              <a:t>Click to edit title style</a:t>
            </a:r>
          </a:p>
        </p:txBody>
      </p:sp>
      <p:sp>
        <p:nvSpPr>
          <p:cNvPr id="9" name="Text Placeholder 8"/>
          <p:cNvSpPr>
            <a:spLocks noGrp="1"/>
          </p:cNvSpPr>
          <p:nvPr>
            <p:ph type="body" sz="quarter" idx="11" hasCustomPrompt="1"/>
          </p:nvPr>
        </p:nvSpPr>
        <p:spPr>
          <a:xfrm>
            <a:off x="326444" y="3109302"/>
            <a:ext cx="5624255" cy="369332"/>
          </a:xfrm>
          <a:prstGeom prst="rect">
            <a:avLst/>
          </a:prstGeom>
        </p:spPr>
        <p:txBody>
          <a:bodyPr/>
          <a:lstStyle>
            <a:lvl1pPr marL="0" indent="0">
              <a:lnSpc>
                <a:spcPct val="100000"/>
              </a:lnSpc>
              <a:spcBef>
                <a:spcPts val="0"/>
              </a:spcBef>
              <a:buNone/>
              <a:defRPr sz="24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4312FB07-1644-48DA-84AC-32BEDB9F27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2978" y="464076"/>
            <a:ext cx="2302958" cy="412224"/>
          </a:xfrm>
          <a:prstGeom prst="rect">
            <a:avLst/>
          </a:prstGeom>
        </p:spPr>
      </p:pic>
    </p:spTree>
    <p:extLst>
      <p:ext uri="{BB962C8B-B14F-4D97-AF65-F5344CB8AC3E}">
        <p14:creationId xmlns:p14="http://schemas.microsoft.com/office/powerpoint/2010/main" val="173652068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1626">
          <p15:clr>
            <a:srgbClr val="FBAE40"/>
          </p15:clr>
        </p15:guide>
        <p15:guide id="2" pos="153">
          <p15:clr>
            <a:srgbClr val="FBAE40"/>
          </p15:clr>
        </p15:guide>
        <p15:guide id="0" orient="horz" pos="177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1806564"/>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94960"/>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3009612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7308808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34988690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1"/>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0" y="1085851"/>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1304327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4561813"/>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1142189"/>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051536"/>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3546975422"/>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220863918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3854546903"/>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1803400" y="3297879"/>
            <a:ext cx="4572000" cy="411459"/>
          </a:xfrm>
          <a:prstGeom prst="rect">
            <a:avLst/>
          </a:prstGeom>
        </p:spPr>
        <p:txBody>
          <a:bodyPr>
            <a:spAutoFit/>
          </a:bodyPr>
          <a:lstStyle/>
          <a:p>
            <a:pPr defTabSz="685766">
              <a:lnSpc>
                <a:spcPct val="150000"/>
              </a:lnSpc>
              <a:defRPr/>
            </a:pPr>
            <a:r>
              <a:rPr lang="en-US" sz="160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533400" y="1841704"/>
            <a:ext cx="5428948" cy="1460096"/>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42978" y="464076"/>
            <a:ext cx="2302958" cy="412224"/>
          </a:xfrm>
          <a:prstGeom prst="rect">
            <a:avLst/>
          </a:prstGeom>
        </p:spPr>
      </p:pic>
    </p:spTree>
    <p:extLst>
      <p:ext uri="{BB962C8B-B14F-4D97-AF65-F5344CB8AC3E}">
        <p14:creationId xmlns:p14="http://schemas.microsoft.com/office/powerpoint/2010/main" val="285070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2978" y="464076"/>
            <a:ext cx="2302958"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7"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919185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aster_Presenter_Slide">
    <p:bg>
      <p:bgPr>
        <a:solidFill>
          <a:srgbClr val="00373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B68BA3-4D85-476B-A372-DCA1B9B5487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 y="2"/>
            <a:ext cx="9143999" cy="5143499"/>
          </a:xfrm>
          <a:prstGeom prst="rect">
            <a:avLst/>
          </a:prstGeom>
          <a:solidFill>
            <a:srgbClr val="003738"/>
          </a:solidFill>
        </p:spPr>
      </p:pic>
      <p:sp>
        <p:nvSpPr>
          <p:cNvPr id="6" name="Text Placeholder 5"/>
          <p:cNvSpPr>
            <a:spLocks noGrp="1"/>
          </p:cNvSpPr>
          <p:nvPr>
            <p:ph type="body" sz="quarter" idx="10" hasCustomPrompt="1"/>
          </p:nvPr>
        </p:nvSpPr>
        <p:spPr>
          <a:xfrm>
            <a:off x="326446" y="2197802"/>
            <a:ext cx="7343240" cy="830997"/>
          </a:xfrm>
          <a:prstGeom prst="rect">
            <a:avLst/>
          </a:prstGeom>
        </p:spPr>
        <p:txBody>
          <a:bodyPr/>
          <a:lstStyle>
            <a:lvl1pPr marL="0" indent="0">
              <a:lnSpc>
                <a:spcPct val="100000"/>
              </a:lnSpc>
              <a:spcBef>
                <a:spcPts val="0"/>
              </a:spcBef>
              <a:buNone/>
              <a:defRPr sz="5400" i="0" spc="0" baseline="0">
                <a:solidFill>
                  <a:srgbClr val="93EB20"/>
                </a:solidFill>
                <a:latin typeface="+mj-lt"/>
              </a:defRPr>
            </a:lvl1pPr>
          </a:lstStyle>
          <a:p>
            <a:pPr lvl="0"/>
            <a:r>
              <a:rPr lang="en-US"/>
              <a:t>Click to edit title style</a:t>
            </a:r>
          </a:p>
        </p:txBody>
      </p:sp>
      <p:sp>
        <p:nvSpPr>
          <p:cNvPr id="9" name="Text Placeholder 8"/>
          <p:cNvSpPr>
            <a:spLocks noGrp="1"/>
          </p:cNvSpPr>
          <p:nvPr>
            <p:ph type="body" sz="quarter" idx="11" hasCustomPrompt="1"/>
          </p:nvPr>
        </p:nvSpPr>
        <p:spPr>
          <a:xfrm>
            <a:off x="326445" y="3109303"/>
            <a:ext cx="5624255" cy="369332"/>
          </a:xfrm>
          <a:prstGeom prst="rect">
            <a:avLst/>
          </a:prstGeom>
        </p:spPr>
        <p:txBody>
          <a:bodyPr/>
          <a:lstStyle>
            <a:lvl1pPr marL="0" indent="0">
              <a:lnSpc>
                <a:spcPct val="100000"/>
              </a:lnSpc>
              <a:spcBef>
                <a:spcPts val="0"/>
              </a:spcBef>
              <a:buNone/>
              <a:defRPr sz="24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4312FB07-1644-48DA-84AC-32BEDB9F27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2978" y="464076"/>
            <a:ext cx="2302958" cy="412224"/>
          </a:xfrm>
          <a:prstGeom prst="rect">
            <a:avLst/>
          </a:prstGeom>
        </p:spPr>
      </p:pic>
    </p:spTree>
    <p:extLst>
      <p:ext uri="{BB962C8B-B14F-4D97-AF65-F5344CB8AC3E}">
        <p14:creationId xmlns:p14="http://schemas.microsoft.com/office/powerpoint/2010/main" val="17676436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1220" userDrawn="1">
          <p15:clr>
            <a:srgbClr val="FBAE40"/>
          </p15:clr>
        </p15:guide>
        <p15:guide id="2" pos="115" userDrawn="1">
          <p15:clr>
            <a:srgbClr val="FBAE40"/>
          </p15:clr>
        </p15:guide>
        <p15:guide id="0" orient="horz" pos="133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42978" y="464076"/>
            <a:ext cx="2302958"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7"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347601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Master_Presenter_Slide">
    <p:bg>
      <p:bgPr>
        <a:solidFill>
          <a:srgbClr val="00373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B68BA3-4D85-476B-A372-DCA1B9B5487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 y="2"/>
            <a:ext cx="9143999" cy="5143499"/>
          </a:xfrm>
          <a:prstGeom prst="rect">
            <a:avLst/>
          </a:prstGeom>
          <a:solidFill>
            <a:srgbClr val="003738"/>
          </a:solidFill>
        </p:spPr>
      </p:pic>
      <p:sp>
        <p:nvSpPr>
          <p:cNvPr id="6" name="Text Placeholder 5"/>
          <p:cNvSpPr>
            <a:spLocks noGrp="1"/>
          </p:cNvSpPr>
          <p:nvPr>
            <p:ph type="body" sz="quarter" idx="10" hasCustomPrompt="1"/>
          </p:nvPr>
        </p:nvSpPr>
        <p:spPr>
          <a:xfrm>
            <a:off x="326446" y="2197802"/>
            <a:ext cx="7343240" cy="830997"/>
          </a:xfrm>
          <a:prstGeom prst="rect">
            <a:avLst/>
          </a:prstGeom>
        </p:spPr>
        <p:txBody>
          <a:bodyPr/>
          <a:lstStyle>
            <a:lvl1pPr marL="0" indent="0">
              <a:lnSpc>
                <a:spcPct val="100000"/>
              </a:lnSpc>
              <a:spcBef>
                <a:spcPts val="0"/>
              </a:spcBef>
              <a:buNone/>
              <a:defRPr sz="5400" i="0" spc="0" baseline="0">
                <a:solidFill>
                  <a:srgbClr val="93EB20"/>
                </a:solidFill>
                <a:latin typeface="+mj-lt"/>
              </a:defRPr>
            </a:lvl1pPr>
          </a:lstStyle>
          <a:p>
            <a:pPr lvl="0"/>
            <a:r>
              <a:rPr lang="en-US"/>
              <a:t>Click to edit title style</a:t>
            </a:r>
          </a:p>
        </p:txBody>
      </p:sp>
      <p:sp>
        <p:nvSpPr>
          <p:cNvPr id="9" name="Text Placeholder 8"/>
          <p:cNvSpPr>
            <a:spLocks noGrp="1"/>
          </p:cNvSpPr>
          <p:nvPr>
            <p:ph type="body" sz="quarter" idx="11" hasCustomPrompt="1"/>
          </p:nvPr>
        </p:nvSpPr>
        <p:spPr>
          <a:xfrm>
            <a:off x="326445" y="3109303"/>
            <a:ext cx="5624255" cy="369332"/>
          </a:xfrm>
          <a:prstGeom prst="rect">
            <a:avLst/>
          </a:prstGeom>
        </p:spPr>
        <p:txBody>
          <a:bodyPr/>
          <a:lstStyle>
            <a:lvl1pPr marL="0" indent="0">
              <a:lnSpc>
                <a:spcPct val="100000"/>
              </a:lnSpc>
              <a:spcBef>
                <a:spcPts val="0"/>
              </a:spcBef>
              <a:buNone/>
              <a:defRPr sz="24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4312FB07-1644-48DA-84AC-32BEDB9F27B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2978" y="464076"/>
            <a:ext cx="2302958" cy="412224"/>
          </a:xfrm>
          <a:prstGeom prst="rect">
            <a:avLst/>
          </a:prstGeom>
        </p:spPr>
      </p:pic>
    </p:spTree>
    <p:extLst>
      <p:ext uri="{BB962C8B-B14F-4D97-AF65-F5344CB8AC3E}">
        <p14:creationId xmlns:p14="http://schemas.microsoft.com/office/powerpoint/2010/main" val="37506301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1220" userDrawn="1">
          <p15:clr>
            <a:srgbClr val="FBAE40"/>
          </p15:clr>
        </p15:guide>
        <p15:guide id="2" pos="115" userDrawn="1">
          <p15:clr>
            <a:srgbClr val="FBAE40"/>
          </p15:clr>
        </p15:guide>
        <p15:guide id="0" orient="horz" pos="1334"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23611973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7"/>
            <a:ext cx="8364140" cy="1477424"/>
          </a:xfrm>
        </p:spPr>
        <p:txBody>
          <a:bodyPr/>
          <a:lstStyle>
            <a:lvl1pPr>
              <a:defRPr sz="2100" baseline="0">
                <a:solidFill>
                  <a:schemeClr val="bg1"/>
                </a:solidFill>
              </a:defRPr>
            </a:lvl1pPr>
            <a:lvl2pPr>
              <a:defRPr sz="1800" baseline="0">
                <a:solidFill>
                  <a:schemeClr val="bg1"/>
                </a:solidFill>
              </a:defRPr>
            </a:lvl2pPr>
            <a:lvl3pPr>
              <a:defRPr sz="1700">
                <a:solidFill>
                  <a:schemeClr val="bg1"/>
                </a:solidFill>
              </a:defRPr>
            </a:lvl3pPr>
            <a:lvl4pPr>
              <a:defRPr sz="1700">
                <a:solidFill>
                  <a:schemeClr val="bg1"/>
                </a:solidFill>
              </a:defRPr>
            </a:lvl4pPr>
            <a:lvl5pPr>
              <a:defRPr sz="17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85223623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aster_Text_Half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6" y="1021557"/>
            <a:ext cx="4182665" cy="1361911"/>
          </a:xfrm>
        </p:spPr>
        <p:txBody>
          <a:bodyPr/>
          <a:lstStyle>
            <a:lvl1pPr>
              <a:defRPr sz="2100" baseline="0">
                <a:solidFill>
                  <a:schemeClr val="bg1"/>
                </a:solidFill>
              </a:defRPr>
            </a:lvl1pPr>
            <a:lvl2pPr>
              <a:defRPr sz="1800" baseline="0">
                <a:solidFill>
                  <a:schemeClr val="bg1"/>
                </a:solidFill>
              </a:defRPr>
            </a:lvl2pPr>
            <a:lvl3pPr>
              <a:defRPr sz="1500" baseline="0">
                <a:solidFill>
                  <a:schemeClr val="bg1"/>
                </a:solidFill>
              </a:defRPr>
            </a:lvl3pPr>
            <a:lvl4pPr>
              <a:defRPr sz="1500" baseline="0">
                <a:solidFill>
                  <a:schemeClr val="bg1"/>
                </a:solidFill>
              </a:defRPr>
            </a:lvl4pPr>
            <a:lvl5pPr>
              <a:defRPr sz="15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1998548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aster_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6491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9654259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ster_Diagram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D9363-2A91-4E11-9B37-E72F9A7E266C}"/>
              </a:ext>
            </a:extLst>
          </p:cNvPr>
          <p:cNvSpPr/>
          <p:nvPr userDrawn="1"/>
        </p:nvSpPr>
        <p:spPr bwMode="auto">
          <a:xfrm>
            <a:off x="0" y="1"/>
            <a:ext cx="9144000" cy="9968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en-NL" sz="1000" spc="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
        <p:nvSpPr>
          <p:cNvPr id="5" name="Text Placeholder 4"/>
          <p:cNvSpPr>
            <a:spLocks noGrp="1"/>
          </p:cNvSpPr>
          <p:nvPr>
            <p:ph type="body" sz="quarter" idx="10"/>
          </p:nvPr>
        </p:nvSpPr>
        <p:spPr>
          <a:xfrm>
            <a:off x="388938" y="1085851"/>
            <a:ext cx="8363938" cy="3721670"/>
          </a:xfrm>
          <a:prstGeom prst="rect">
            <a:avLst/>
          </a:prstGeom>
        </p:spPr>
        <p:txBody>
          <a:bodyPr>
            <a:noAutofit/>
          </a:bodyPr>
          <a:lstStyle>
            <a:lvl1pPr marL="0" indent="0">
              <a:buNone/>
              <a:defRPr sz="2100" baseline="0">
                <a:solidFill>
                  <a:srgbClr val="404040"/>
                </a:solidFill>
              </a:defRPr>
            </a:lvl1pPr>
            <a:lvl2pPr marL="257168" indent="-257168">
              <a:buClr>
                <a:srgbClr val="404040"/>
              </a:buClr>
              <a:buFont typeface="Arial" panose="020B0604020202020204" pitchFamily="34" charset="0"/>
              <a:buChar char="•"/>
              <a:defRPr sz="1800" baseline="0">
                <a:solidFill>
                  <a:srgbClr val="404040"/>
                </a:solidFill>
              </a:defRPr>
            </a:lvl2pPr>
            <a:lvl3pPr>
              <a:defRPr sz="1700">
                <a:solidFill>
                  <a:srgbClr val="404040"/>
                </a:solidFill>
              </a:defRPr>
            </a:lvl3pPr>
            <a:lvl4pPr>
              <a:defRPr sz="1700">
                <a:solidFill>
                  <a:srgbClr val="404040"/>
                </a:solidFill>
              </a:defRPr>
            </a:lvl4pPr>
            <a:lvl5pPr>
              <a:defRPr sz="1700">
                <a:solidFill>
                  <a:srgbClr val="4040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a:p>
            <a:pPr lvl="0"/>
            <a:endParaRPr lang="en-US"/>
          </a:p>
        </p:txBody>
      </p:sp>
    </p:spTree>
    <p:extLst>
      <p:ext uri="{BB962C8B-B14F-4D97-AF65-F5344CB8AC3E}">
        <p14:creationId xmlns:p14="http://schemas.microsoft.com/office/powerpoint/2010/main" val="36060851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ster_Diagram_Half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D9363-2A91-4E11-9B37-E72F9A7E266C}"/>
              </a:ext>
            </a:extLst>
          </p:cNvPr>
          <p:cNvSpPr/>
          <p:nvPr userDrawn="1"/>
        </p:nvSpPr>
        <p:spPr bwMode="auto">
          <a:xfrm>
            <a:off x="0" y="1"/>
            <a:ext cx="9144000" cy="9968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en-NL" sz="1000" spc="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
        <p:nvSpPr>
          <p:cNvPr id="5" name="Text Placeholder 4"/>
          <p:cNvSpPr>
            <a:spLocks noGrp="1"/>
          </p:cNvSpPr>
          <p:nvPr>
            <p:ph type="body" sz="quarter" idx="10"/>
          </p:nvPr>
        </p:nvSpPr>
        <p:spPr>
          <a:xfrm>
            <a:off x="388939" y="1085851"/>
            <a:ext cx="4183062" cy="3721670"/>
          </a:xfrm>
          <a:prstGeom prst="rect">
            <a:avLst/>
          </a:prstGeom>
        </p:spPr>
        <p:txBody>
          <a:bodyPr>
            <a:noAutofit/>
          </a:bodyPr>
          <a:lstStyle>
            <a:lvl1pPr marL="0" indent="0">
              <a:buNone/>
              <a:defRPr sz="2100" baseline="0">
                <a:solidFill>
                  <a:srgbClr val="404040"/>
                </a:solidFill>
              </a:defRPr>
            </a:lvl1pPr>
            <a:lvl2pPr marL="257168" indent="-257168">
              <a:buClr>
                <a:srgbClr val="404040"/>
              </a:buClr>
              <a:buFont typeface="Arial" panose="020B0604020202020204" pitchFamily="34" charset="0"/>
              <a:buChar char="•"/>
              <a:defRPr sz="1800" baseline="0">
                <a:solidFill>
                  <a:srgbClr val="404040"/>
                </a:solidFill>
              </a:defRPr>
            </a:lvl2pPr>
            <a:lvl3pPr>
              <a:defRPr sz="1700">
                <a:solidFill>
                  <a:srgbClr val="404040"/>
                </a:solidFill>
              </a:defRPr>
            </a:lvl3pPr>
            <a:lvl4pPr>
              <a:defRPr sz="1700">
                <a:solidFill>
                  <a:srgbClr val="404040"/>
                </a:solidFill>
              </a:defRPr>
            </a:lvl4pPr>
            <a:lvl5pPr>
              <a:defRPr sz="1700">
                <a:solidFill>
                  <a:srgbClr val="4040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a:p>
            <a:pPr lvl="0"/>
            <a:endParaRPr lang="en-US"/>
          </a:p>
        </p:txBody>
      </p:sp>
    </p:spTree>
    <p:extLst>
      <p:ext uri="{BB962C8B-B14F-4D97-AF65-F5344CB8AC3E}">
        <p14:creationId xmlns:p14="http://schemas.microsoft.com/office/powerpoint/2010/main" val="427661102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ster_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500"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7" y="2196806"/>
            <a:ext cx="6001839" cy="1661993"/>
          </a:xfrm>
        </p:spPr>
        <p:txBody>
          <a:bodyPr/>
          <a:lstStyle>
            <a:lvl1pPr>
              <a:defRPr sz="54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74150748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ster_sub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500"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7" y="2196806"/>
            <a:ext cx="6001839" cy="1354217"/>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24800187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ster_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500"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7" y="2196806"/>
            <a:ext cx="6001839" cy="1661993"/>
          </a:xfrm>
        </p:spPr>
        <p:txBody>
          <a:bodyPr/>
          <a:lstStyle>
            <a:lvl1pPr>
              <a:defRPr sz="54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18316464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aster_Question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CDA8-129A-4E88-B861-FF1F89F1E25C}"/>
              </a:ext>
            </a:extLst>
          </p:cNvPr>
          <p:cNvSpPr>
            <a:spLocks noGrp="1"/>
          </p:cNvSpPr>
          <p:nvPr>
            <p:ph type="title"/>
          </p:nvPr>
        </p:nvSpPr>
        <p:spPr>
          <a:xfrm>
            <a:off x="389436" y="2196805"/>
            <a:ext cx="8363938" cy="677108"/>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3176746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aster_Ending_Slide">
    <p:bg>
      <p:bgPr>
        <a:solidFill>
          <a:srgbClr val="00373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E5F65-047A-4458-A5D1-6343EBE4267D}"/>
              </a:ext>
            </a:extLst>
          </p:cNvPr>
          <p:cNvPicPr>
            <a:picLocks noChangeAspect="1"/>
          </p:cNvPicPr>
          <p:nvPr userDrawn="1"/>
        </p:nvPicPr>
        <p:blipFill>
          <a:blip r:embed="rId2"/>
          <a:stretch>
            <a:fillRect/>
          </a:stretch>
        </p:blipFill>
        <p:spPr>
          <a:xfrm>
            <a:off x="3814606" y="3871311"/>
            <a:ext cx="1514792" cy="269374"/>
          </a:xfrm>
          <a:prstGeom prst="rect">
            <a:avLst/>
          </a:prstGeom>
        </p:spPr>
      </p:pic>
      <p:sp>
        <p:nvSpPr>
          <p:cNvPr id="5" name="Title 1">
            <a:extLst>
              <a:ext uri="{FF2B5EF4-FFF2-40B4-BE49-F238E27FC236}">
                <a16:creationId xmlns:a16="http://schemas.microsoft.com/office/drawing/2014/main" id="{673208CC-1373-49E6-AE41-FB86AC4250F8}"/>
              </a:ext>
            </a:extLst>
          </p:cNvPr>
          <p:cNvSpPr>
            <a:spLocks noGrp="1"/>
          </p:cNvSpPr>
          <p:nvPr>
            <p:ph type="title"/>
          </p:nvPr>
        </p:nvSpPr>
        <p:spPr>
          <a:xfrm>
            <a:off x="390032" y="2202418"/>
            <a:ext cx="8363938" cy="677108"/>
          </a:xfrm>
        </p:spPr>
        <p:txBody>
          <a:bodyPr/>
          <a:lstStyle>
            <a:lvl1pPr algn="ct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40692589"/>
      </p:ext>
    </p:extLst>
  </p:cSld>
  <p:clrMapOvr>
    <a:masterClrMapping/>
  </p:clrMapOvr>
  <p:transition>
    <p:fade/>
  </p:transition>
  <p:extLst>
    <p:ext uri="{DCECCB84-F9BA-43D5-87BE-67443E8EF086}">
      <p15:sldGuideLst xmlns:p15="http://schemas.microsoft.com/office/powerpoint/2012/main">
        <p15:guide id="1" orient="horz" pos="1028"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2" y="4963256"/>
            <a:ext cx="3667671" cy="76944"/>
          </a:xfrm>
          <a:prstGeom prst="rect">
            <a:avLst/>
          </a:prstGeom>
          <a:noFill/>
        </p:spPr>
        <p:txBody>
          <a:bodyPr wrap="none" lIns="0" tIns="0" rIns="0" bIns="0" rtlCol="0">
            <a:spAutoFit/>
          </a:bodyPr>
          <a:lstStyle/>
          <a:p>
            <a:pPr>
              <a:lnSpc>
                <a:spcPct val="100000"/>
              </a:lnSpc>
            </a:pPr>
            <a:r>
              <a:rPr lang="en-US" sz="500" spc="0">
                <a:solidFill>
                  <a:schemeClr val="bg1"/>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92616632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399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89436" y="1085851"/>
            <a:ext cx="8363938" cy="3718148"/>
          </a:xfrm>
        </p:spPr>
        <p:txBody>
          <a:bodyPr>
            <a:noAutofit/>
          </a:bodyPr>
          <a:lstStyle>
            <a:lvl1pPr marL="0" marR="0" indent="0" algn="l" defTabSz="685996"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681" marR="0" indent="-266681" algn="l" defTabSz="685996"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5996"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81" marR="0" lvl="1" indent="-266681" algn="l" defTabSz="685996"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417961522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743692"/>
      </p:ext>
    </p:extLst>
  </p:cSld>
  <p:clrMapOvr>
    <a:masterClrMapping/>
  </p:clrMapOvr>
  <p:transition>
    <p:fade/>
  </p:transition>
  <p:extLst>
    <p:ext uri="{DCECCB84-F9BA-43D5-87BE-67443E8EF086}">
      <p15:sldGuideLst xmlns:p15="http://schemas.microsoft.com/office/powerpoint/2012/main">
        <p15:guide id="1" orient="horz" pos="28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ster_Text_Half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4182665" cy="1361911"/>
          </a:xfrm>
        </p:spPr>
        <p:txBody>
          <a:bodyPr/>
          <a:lstStyle>
            <a:lvl1pPr>
              <a:defRPr sz="2100" baseline="0">
                <a:solidFill>
                  <a:schemeClr val="bg1"/>
                </a:solidFill>
              </a:defRPr>
            </a:lvl1pPr>
            <a:lvl2pPr>
              <a:defRPr sz="1800" baseline="0">
                <a:solidFill>
                  <a:schemeClr val="bg1"/>
                </a:solidFill>
              </a:defRPr>
            </a:lvl2pPr>
            <a:lvl3pPr>
              <a:defRPr sz="1500" baseline="0">
                <a:solidFill>
                  <a:schemeClr val="bg1"/>
                </a:solidFill>
              </a:defRPr>
            </a:lvl3pPr>
            <a:lvl4pPr>
              <a:defRPr sz="1500" baseline="0">
                <a:solidFill>
                  <a:schemeClr val="bg1"/>
                </a:solidFill>
              </a:defRPr>
            </a:lvl4pPr>
            <a:lvl5pPr>
              <a:defRPr sz="15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92951973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2"/>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1" y="1085852"/>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77027842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519955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37C46-9665-474E-8DA0-1C4D0613F1B8}"/>
              </a:ext>
            </a:extLst>
          </p:cNvPr>
          <p:cNvSpPr>
            <a:spLocks noGrp="1"/>
          </p:cNvSpPr>
          <p:nvPr>
            <p:ph type="title"/>
          </p:nvPr>
        </p:nvSpPr>
        <p:spPr>
          <a:xfrm>
            <a:off x="389436" y="2196805"/>
            <a:ext cx="8363938" cy="553998"/>
          </a:xfrm>
        </p:spPr>
        <p:txBody>
          <a:bodyPr/>
          <a:lstStyle>
            <a:lvl1pPr>
              <a:defRPr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821009912"/>
      </p:ext>
    </p:extLst>
  </p:cSld>
  <p:clrMapOvr>
    <a:masterClrMapping/>
  </p:clrMapOvr>
  <p:transition>
    <p:fade/>
  </p:transition>
  <p:extLst>
    <p:ext uri="{DCECCB84-F9BA-43D5-87BE-67443E8EF086}">
      <p15:sldGuideLst xmlns:p15="http://schemas.microsoft.com/office/powerpoint/2012/main">
        <p15:guide id="1" pos="12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2" y="1023939"/>
            <a:ext cx="8363938" cy="981856"/>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626156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el en objec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baseline="0">
                <a:solidFill>
                  <a:schemeClr val="bg1"/>
                </a:solidFill>
              </a:defRPr>
            </a:lvl1pPr>
            <a:lvl2pPr>
              <a:defRPr baseline="0">
                <a:solidFill>
                  <a:schemeClr val="bg1"/>
                </a:solidFill>
              </a:defRPr>
            </a:lvl2pPr>
          </a:lstStyle>
          <a:p>
            <a:pPr lvl="0"/>
            <a:r>
              <a:rPr lang="nl-NL"/>
              <a:t>Tekststijl van het model bewerken</a:t>
            </a:r>
          </a:p>
          <a:p>
            <a:pPr lvl="1"/>
            <a:r>
              <a:rPr lang="nl-NL"/>
              <a:t>Tweede niveau</a:t>
            </a:r>
          </a:p>
        </p:txBody>
      </p:sp>
      <p:sp>
        <p:nvSpPr>
          <p:cNvPr id="2" name="Title 1"/>
          <p:cNvSpPr>
            <a:spLocks noGrp="1"/>
          </p:cNvSpPr>
          <p:nvPr>
            <p:ph type="title"/>
          </p:nvPr>
        </p:nvSpPr>
        <p:spPr/>
        <p:txBody>
          <a:bodyPr/>
          <a:lstStyle>
            <a:lvl1pPr>
              <a:defRPr baseline="0">
                <a:solidFill>
                  <a:srgbClr val="93EB20"/>
                </a:solidFill>
              </a:defRPr>
            </a:lvl1pPr>
          </a:lstStyle>
          <a:p>
            <a:r>
              <a:rPr lang="nl-NL"/>
              <a:t>Klik om stijl te bewerken</a:t>
            </a:r>
            <a:endParaRPr lang="en-US"/>
          </a:p>
        </p:txBody>
      </p:sp>
    </p:spTree>
    <p:extLst>
      <p:ext uri="{BB962C8B-B14F-4D97-AF65-F5344CB8AC3E}">
        <p14:creationId xmlns:p14="http://schemas.microsoft.com/office/powerpoint/2010/main" val="2926597986"/>
      </p:ext>
    </p:extLst>
  </p:cSld>
  <p:clrMapOvr>
    <a:masterClrMapping/>
  </p:clrMapOvr>
  <p:transition>
    <p:fade/>
  </p:transition>
  <p:extLst>
    <p:ext uri="{DCECCB84-F9BA-43D5-87BE-67443E8EF086}">
      <p15:sldGuideLst xmlns:p15="http://schemas.microsoft.com/office/powerpoint/2012/main">
        <p15:guide id="1" orient="horz" pos="375"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Half-page green">
    <p:spTree>
      <p:nvGrpSpPr>
        <p:cNvPr id="1" name=""/>
        <p:cNvGrpSpPr/>
        <p:nvPr/>
      </p:nvGrpSpPr>
      <p:grpSpPr>
        <a:xfrm>
          <a:off x="0" y="0"/>
          <a:ext cx="0" cy="0"/>
          <a:chOff x="0" y="0"/>
          <a:chExt cx="0" cy="0"/>
        </a:xfrm>
      </p:grpSpPr>
      <p:sp>
        <p:nvSpPr>
          <p:cNvPr id="3" name="Rectangle 2"/>
          <p:cNvSpPr/>
          <p:nvPr userDrawn="1"/>
        </p:nvSpPr>
        <p:spPr bwMode="auto">
          <a:xfrm>
            <a:off x="0" y="0"/>
            <a:ext cx="3923928" cy="514350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76" fontAlgn="base">
              <a:spcBef>
                <a:spcPct val="0"/>
              </a:spcBef>
              <a:spcAft>
                <a:spcPct val="0"/>
              </a:spcAft>
            </a:pPr>
            <a:endParaRPr lang="ru-RU" sz="1800" spc="-5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0" y="3528"/>
            <a:ext cx="3923928" cy="5136446"/>
          </a:xfrm>
          <a:prstGeom prst="rect">
            <a:avLst/>
          </a:prstGeom>
        </p:spPr>
      </p:pic>
      <p:sp>
        <p:nvSpPr>
          <p:cNvPr id="2" name="Title 1"/>
          <p:cNvSpPr>
            <a:spLocks noGrp="1"/>
          </p:cNvSpPr>
          <p:nvPr>
            <p:ph type="title"/>
          </p:nvPr>
        </p:nvSpPr>
        <p:spPr>
          <a:xfrm>
            <a:off x="365761" y="171450"/>
            <a:ext cx="3174452" cy="1495794"/>
          </a:xfrm>
        </p:spPr>
        <p:txBody>
          <a:bodyPr>
            <a:noAutofit/>
          </a:bodyPr>
          <a:lstStyle>
            <a:lvl1pPr>
              <a:lnSpc>
                <a:spcPct val="100000"/>
              </a:lnSpc>
              <a:defRPr sz="3200" spc="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365761" y="2081160"/>
            <a:ext cx="3178317" cy="1059264"/>
          </a:xfrm>
        </p:spPr>
        <p:txBody>
          <a:bodyPr>
            <a:noAutofit/>
          </a:bodyPr>
          <a:lstStyle>
            <a:lvl1pPr marL="0" indent="0">
              <a:lnSpc>
                <a:spcPct val="100000"/>
              </a:lnSpc>
              <a:spcBef>
                <a:spcPts val="0"/>
              </a:spcBef>
              <a:spcAft>
                <a:spcPts val="0"/>
              </a:spcAft>
              <a:buNone/>
              <a:defRPr sz="2400" spc="0" baseline="0">
                <a:solidFill>
                  <a:schemeClr val="bg1"/>
                </a:solidFill>
                <a:latin typeface="+mn-lt"/>
              </a:defRPr>
            </a:lvl1pPr>
            <a:lvl2pPr marL="0" indent="0">
              <a:lnSpc>
                <a:spcPct val="100000"/>
              </a:lnSpc>
              <a:spcBef>
                <a:spcPts val="0"/>
              </a:spcBef>
              <a:spcAft>
                <a:spcPts val="0"/>
              </a:spcAft>
              <a:buFont typeface="Arial" panose="020B0604020202020204" pitchFamily="34" charset="0"/>
              <a:buNone/>
              <a:defRPr sz="1800" spc="0" baseline="0">
                <a:solidFill>
                  <a:schemeClr val="bg1"/>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
        <p:nvSpPr>
          <p:cNvPr id="6" name="Text Placeholder 4"/>
          <p:cNvSpPr>
            <a:spLocks noGrp="1"/>
          </p:cNvSpPr>
          <p:nvPr>
            <p:ph type="body" sz="quarter" idx="11"/>
          </p:nvPr>
        </p:nvSpPr>
        <p:spPr>
          <a:xfrm>
            <a:off x="4289688" y="171450"/>
            <a:ext cx="4488552" cy="4560540"/>
          </a:xfrm>
        </p:spPr>
        <p:txBody>
          <a:bodyPr>
            <a:noAutofit/>
          </a:bodyPr>
          <a:lstStyle>
            <a:lvl1pPr marL="0" indent="0">
              <a:lnSpc>
                <a:spcPct val="100000"/>
              </a:lnSpc>
              <a:spcBef>
                <a:spcPts val="0"/>
              </a:spcBef>
              <a:spcAft>
                <a:spcPts val="0"/>
              </a:spcAft>
              <a:buNone/>
              <a:defRPr sz="2400" spc="0" baseline="0">
                <a:solidFill>
                  <a:schemeClr val="tx1">
                    <a:lumMod val="65000"/>
                    <a:lumOff val="35000"/>
                  </a:schemeClr>
                </a:solidFill>
                <a:latin typeface="+mn-lt"/>
              </a:defRPr>
            </a:lvl1pPr>
            <a:lvl2pPr marL="285743" indent="-285743">
              <a:lnSpc>
                <a:spcPct val="100000"/>
              </a:lnSpc>
              <a:spcBef>
                <a:spcPts val="0"/>
              </a:spcBef>
              <a:spcAft>
                <a:spcPts val="0"/>
              </a:spcAft>
              <a:buFont typeface="Arial" panose="020B0604020202020204" pitchFamily="34" charset="0"/>
              <a:buChar char="•"/>
              <a:defRPr sz="2000" spc="0" baseline="0">
                <a:solidFill>
                  <a:schemeClr val="tx1">
                    <a:lumMod val="65000"/>
                    <a:lumOff val="35000"/>
                  </a:schemeClr>
                </a:solidFill>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12858975"/>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1" y="2197351"/>
            <a:ext cx="84093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37987500"/>
      </p:ext>
    </p:extLst>
  </p:cSld>
  <p:clrMapOvr>
    <a:masterClrMapping/>
  </p:clrMapOvr>
  <p:transition>
    <p:fade/>
  </p:transition>
  <p:extLst>
    <p:ext uri="{DCECCB84-F9BA-43D5-87BE-67443E8EF086}">
      <p15:sldGuideLst xmlns:p15="http://schemas.microsoft.com/office/powerpoint/2012/main">
        <p15:guide id="1" pos="17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65656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Section divider White">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 name="Graphic 7">
            <a:extLst>
              <a:ext uri="{FF2B5EF4-FFF2-40B4-BE49-F238E27FC236}">
                <a16:creationId xmlns:a16="http://schemas.microsoft.com/office/drawing/2014/main" id="{CFF872E1-3FA8-4307-B712-1C81EDEB9D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96565" y="0"/>
            <a:ext cx="6071209" cy="5143500"/>
          </a:xfrm>
          <a:prstGeom prst="rect">
            <a:avLst/>
          </a:prstGeom>
        </p:spPr>
      </p:pic>
      <p:sp>
        <p:nvSpPr>
          <p:cNvPr id="6" name="Text Placeholder 5"/>
          <p:cNvSpPr>
            <a:spLocks noGrp="1"/>
          </p:cNvSpPr>
          <p:nvPr>
            <p:ph type="body" sz="quarter" idx="10" hasCustomPrompt="1"/>
          </p:nvPr>
        </p:nvSpPr>
        <p:spPr>
          <a:xfrm>
            <a:off x="360000" y="2197350"/>
            <a:ext cx="8484348" cy="830997"/>
          </a:xfrm>
          <a:prstGeom prst="rect">
            <a:avLst/>
          </a:prstGeom>
        </p:spPr>
        <p:txBody>
          <a:bodyPr>
            <a:noAutofit/>
          </a:bodyPr>
          <a:lstStyle>
            <a:lvl1pPr marL="0" indent="0">
              <a:lnSpc>
                <a:spcPct val="100000"/>
              </a:lnSpc>
              <a:spcBef>
                <a:spcPts val="0"/>
              </a:spcBef>
              <a:buNone/>
              <a:defRPr sz="4800" i="0" spc="0" baseline="0">
                <a:solidFill>
                  <a:srgbClr val="00B336"/>
                </a:solidFill>
                <a:latin typeface="+mn-lt"/>
              </a:defRPr>
            </a:lvl1pPr>
          </a:lstStyle>
          <a:p>
            <a:pPr lvl="0"/>
            <a:r>
              <a:rPr lang="en-US"/>
              <a:t>Click to edit title style</a:t>
            </a:r>
          </a:p>
        </p:txBody>
      </p:sp>
    </p:spTree>
    <p:extLst>
      <p:ext uri="{BB962C8B-B14F-4D97-AF65-F5344CB8AC3E}">
        <p14:creationId xmlns:p14="http://schemas.microsoft.com/office/powerpoint/2010/main" val="2722505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ster_Empt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243736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ster_Diagram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D9363-2A91-4E11-9B37-E72F9A7E266C}"/>
              </a:ext>
            </a:extLst>
          </p:cNvPr>
          <p:cNvSpPr/>
          <p:nvPr userDrawn="1"/>
        </p:nvSpPr>
        <p:spPr bwMode="auto">
          <a:xfrm>
            <a:off x="0" y="1"/>
            <a:ext cx="9144000" cy="9968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spc="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
        <p:nvSpPr>
          <p:cNvPr id="5" name="Text Placeholder 4"/>
          <p:cNvSpPr>
            <a:spLocks noGrp="1"/>
          </p:cNvSpPr>
          <p:nvPr>
            <p:ph type="body" sz="quarter" idx="10"/>
          </p:nvPr>
        </p:nvSpPr>
        <p:spPr>
          <a:xfrm>
            <a:off x="388938" y="1085851"/>
            <a:ext cx="8363938" cy="3721670"/>
          </a:xfrm>
          <a:prstGeom prst="rect">
            <a:avLst/>
          </a:prstGeom>
        </p:spPr>
        <p:txBody>
          <a:bodyPr>
            <a:noAutofit/>
          </a:bodyPr>
          <a:lstStyle>
            <a:lvl1pPr marL="0" indent="0">
              <a:buNone/>
              <a:defRPr sz="2100" baseline="0">
                <a:solidFill>
                  <a:srgbClr val="404040"/>
                </a:solidFill>
              </a:defRPr>
            </a:lvl1pPr>
            <a:lvl2pPr marL="257175" indent="-257175">
              <a:buClr>
                <a:srgbClr val="404040"/>
              </a:buClr>
              <a:buFont typeface="Arial" panose="020B0604020202020204" pitchFamily="34" charset="0"/>
              <a:buChar char="•"/>
              <a:defRPr sz="1800" baseline="0">
                <a:solidFill>
                  <a:srgbClr val="404040"/>
                </a:solidFill>
              </a:defRPr>
            </a:lvl2pPr>
            <a:lvl3pPr>
              <a:defRPr sz="1650">
                <a:solidFill>
                  <a:srgbClr val="404040"/>
                </a:solidFill>
              </a:defRPr>
            </a:lvl3pPr>
            <a:lvl4pPr>
              <a:defRPr sz="1650">
                <a:solidFill>
                  <a:srgbClr val="404040"/>
                </a:solidFill>
              </a:defRPr>
            </a:lvl4pPr>
            <a:lvl5pPr>
              <a:defRPr sz="1650">
                <a:solidFill>
                  <a:srgbClr val="4040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a:p>
            <a:pPr lvl="0"/>
            <a:endParaRPr lang="en-US"/>
          </a:p>
        </p:txBody>
      </p:sp>
    </p:spTree>
    <p:extLst>
      <p:ext uri="{BB962C8B-B14F-4D97-AF65-F5344CB8AC3E}">
        <p14:creationId xmlns:p14="http://schemas.microsoft.com/office/powerpoint/2010/main" val="16847102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ster_Diagram_Half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8D9363-2A91-4E11-9B37-E72F9A7E266C}"/>
              </a:ext>
            </a:extLst>
          </p:cNvPr>
          <p:cNvSpPr/>
          <p:nvPr userDrawn="1"/>
        </p:nvSpPr>
        <p:spPr bwMode="auto">
          <a:xfrm>
            <a:off x="0" y="1"/>
            <a:ext cx="9144000" cy="9968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spc="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
        <p:nvSpPr>
          <p:cNvPr id="5" name="Text Placeholder 4"/>
          <p:cNvSpPr>
            <a:spLocks noGrp="1"/>
          </p:cNvSpPr>
          <p:nvPr>
            <p:ph type="body" sz="quarter" idx="10"/>
          </p:nvPr>
        </p:nvSpPr>
        <p:spPr>
          <a:xfrm>
            <a:off x="388939" y="1085851"/>
            <a:ext cx="4183062" cy="3721670"/>
          </a:xfrm>
          <a:prstGeom prst="rect">
            <a:avLst/>
          </a:prstGeom>
        </p:spPr>
        <p:txBody>
          <a:bodyPr>
            <a:noAutofit/>
          </a:bodyPr>
          <a:lstStyle>
            <a:lvl1pPr marL="0" indent="0">
              <a:buNone/>
              <a:defRPr sz="2100" baseline="0">
                <a:solidFill>
                  <a:srgbClr val="404040"/>
                </a:solidFill>
              </a:defRPr>
            </a:lvl1pPr>
            <a:lvl2pPr marL="257175" indent="-257175">
              <a:buClr>
                <a:srgbClr val="404040"/>
              </a:buClr>
              <a:buFont typeface="Arial" panose="020B0604020202020204" pitchFamily="34" charset="0"/>
              <a:buChar char="•"/>
              <a:defRPr sz="1800" baseline="0">
                <a:solidFill>
                  <a:srgbClr val="404040"/>
                </a:solidFill>
              </a:defRPr>
            </a:lvl2pPr>
            <a:lvl3pPr>
              <a:defRPr sz="1650">
                <a:solidFill>
                  <a:srgbClr val="404040"/>
                </a:solidFill>
              </a:defRPr>
            </a:lvl3pPr>
            <a:lvl4pPr>
              <a:defRPr sz="1650">
                <a:solidFill>
                  <a:srgbClr val="404040"/>
                </a:solidFill>
              </a:defRPr>
            </a:lvl4pPr>
            <a:lvl5pPr>
              <a:defRPr sz="1650">
                <a:solidFill>
                  <a:srgbClr val="40404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a:p>
            <a:pPr lvl="0"/>
            <a:endParaRPr lang="en-US"/>
          </a:p>
        </p:txBody>
      </p:sp>
    </p:spTree>
    <p:extLst>
      <p:ext uri="{BB962C8B-B14F-4D97-AF65-F5344CB8AC3E}">
        <p14:creationId xmlns:p14="http://schemas.microsoft.com/office/powerpoint/2010/main" val="384696987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 Target="../slides/slide7.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image" Target="../media/image2.sv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89438" y="1088158"/>
            <a:ext cx="8363937" cy="369332"/>
          </a:xfrm>
          <a:prstGeom prst="rect">
            <a:avLst/>
          </a:prstGeom>
        </p:spPr>
        <p:txBody>
          <a:bodyPr vert="horz" wrap="square" lIns="0" tIns="0" rIns="0" bIns="0" rtlCol="0">
            <a:spAutoFit/>
          </a:bodyPr>
          <a:lstStyle/>
          <a:p>
            <a:pPr lvl="0"/>
            <a:endParaRPr lang="en-US"/>
          </a:p>
        </p:txBody>
      </p:sp>
      <p:pic>
        <p:nvPicPr>
          <p:cNvPr id="14" name="Graphic 13">
            <a:hlinkClick r:id="rId43" action="ppaction://hlinksldjump"/>
            <a:extLst>
              <a:ext uri="{FF2B5EF4-FFF2-40B4-BE49-F238E27FC236}">
                <a16:creationId xmlns:a16="http://schemas.microsoft.com/office/drawing/2014/main" id="{895655DF-5069-4889-8015-2226249AAF91}"/>
              </a:ext>
            </a:extLst>
          </p:cNvPr>
          <p:cNvPicPr>
            <a:picLocks noChangeAspect="1"/>
          </p:cNvPicPr>
          <p:nvPr userDrawn="1"/>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344550" y="4933238"/>
            <a:ext cx="639488" cy="114467"/>
          </a:xfrm>
          <a:prstGeom prst="rect">
            <a:avLst/>
          </a:prstGeom>
        </p:spPr>
      </p:pic>
      <p:sp>
        <p:nvSpPr>
          <p:cNvPr id="5" name="Rectangle 4">
            <a:extLst>
              <a:ext uri="{FF2B5EF4-FFF2-40B4-BE49-F238E27FC236}">
                <a16:creationId xmlns:a16="http://schemas.microsoft.com/office/drawing/2014/main" id="{4B4A7185-8463-429C-AA81-4E388A30E6C6}"/>
              </a:ext>
            </a:extLst>
          </p:cNvPr>
          <p:cNvSpPr/>
          <p:nvPr userDrawn="1"/>
        </p:nvSpPr>
        <p:spPr>
          <a:xfrm>
            <a:off x="389436" y="4921222"/>
            <a:ext cx="4572000" cy="161583"/>
          </a:xfrm>
          <a:prstGeom prst="rect">
            <a:avLst/>
          </a:prstGeom>
        </p:spPr>
        <p:txBody>
          <a:bodyPr>
            <a:spAutoFit/>
          </a:bodyPr>
          <a:lstStyle/>
          <a:p>
            <a:r>
              <a:rPr lang="en-US" sz="450">
                <a:solidFill>
                  <a:schemeClr val="bg1"/>
                </a:solidFill>
              </a:rPr>
              <a:t>© 2020 Veeam Software. Confidential information. All rights reserved. All trademarks are the property of their respective owners.</a:t>
            </a:r>
          </a:p>
        </p:txBody>
      </p:sp>
      <p:grpSp>
        <p:nvGrpSpPr>
          <p:cNvPr id="15" name="Group 14">
            <a:extLst>
              <a:ext uri="{FF2B5EF4-FFF2-40B4-BE49-F238E27FC236}">
                <a16:creationId xmlns:a16="http://schemas.microsoft.com/office/drawing/2014/main" id="{A4BA4434-DC7D-46BD-B098-4C6D91D6D8EF}"/>
              </a:ext>
            </a:extLst>
          </p:cNvPr>
          <p:cNvGrpSpPr/>
          <p:nvPr userDrawn="1"/>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180748A0-EDC9-437B-B8F7-DB4A2EDFAA4C}"/>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6F473C15-E01C-45C0-8053-D20C74A3A29B}"/>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6E0DFE0-0F92-4DD8-B164-F137E1F8CA28}"/>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66D3B4C0-43B5-4625-B705-67AA59E1DF1E}"/>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7A9720D6-8763-468A-BEA6-4BD316D12673}"/>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903CA9F3-AFAB-4269-869C-6C0E90C52B0F}"/>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84C8F4DA-5BC8-4116-B5F2-19533E59C151}"/>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1752571A-541B-4F56-AAEE-3C98475F06F5}"/>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B99AE20D-7BA1-4614-AE19-6523EA5E1886}"/>
              </a:ext>
            </a:extLst>
          </p:cNvPr>
          <p:cNvGrpSpPr/>
          <p:nvPr userDrawn="1"/>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2E02A76F-FD59-4B75-ADB8-F728CE011D74}"/>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837A1210-38AB-4630-8938-8A3BF966D6A3}"/>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3028C9A1-B8A2-4A28-8D72-1A8CFCA0ECF8}"/>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728F8534-F3FA-49E8-B399-E4D87FA2D80C}"/>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22D7D200-A72F-43C6-836E-2DD0742940C3}"/>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B134FB41-05D9-4E6D-AC3E-7140CF2C16C0}"/>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634A06AD-6D21-49E5-8F0B-7F93334BF3C2}"/>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39949DB2-6D6D-4F2D-97AE-88C83CA25B46}"/>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83688E0-50CA-4BF5-BB0D-FC5DC4745A7B}"/>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spTree>
    <p:custDataLst>
      <p:tags r:id="rId42"/>
    </p:custDataLst>
    <p:extLst>
      <p:ext uri="{BB962C8B-B14F-4D97-AF65-F5344CB8AC3E}">
        <p14:creationId xmlns:p14="http://schemas.microsoft.com/office/powerpoint/2010/main" val="2984242218"/>
      </p:ext>
    </p:extLst>
  </p:cSld>
  <p:clrMap bg1="lt1" tx1="dk1" bg2="lt2" tx2="dk2" accent1="accent1" accent2="accent2" accent3="accent3" accent4="accent4" accent5="accent5" accent6="accent6" hlink="hlink" folHlink="folHlink"/>
  <p:sldLayoutIdLst>
    <p:sldLayoutId id="2147483981" r:id="rId1"/>
    <p:sldLayoutId id="2147484003" r:id="rId2"/>
    <p:sldLayoutId id="2147483982" r:id="rId3"/>
    <p:sldLayoutId id="2147483983" r:id="rId4"/>
    <p:sldLayoutId id="2147483984" r:id="rId5"/>
    <p:sldLayoutId id="2147483985" r:id="rId6"/>
    <p:sldLayoutId id="2147483986" r:id="rId7"/>
    <p:sldLayoutId id="2147483987" r:id="rId8"/>
    <p:sldLayoutId id="2147483988" r:id="rId9"/>
    <p:sldLayoutId id="2147484000"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4001" r:id="rId21"/>
    <p:sldLayoutId id="2147484002" r:id="rId22"/>
    <p:sldLayoutId id="2147484110" r:id="rId23"/>
    <p:sldLayoutId id="2147484111" r:id="rId24"/>
    <p:sldLayoutId id="2147484112" r:id="rId25"/>
    <p:sldLayoutId id="2147484113" r:id="rId26"/>
    <p:sldLayoutId id="2147484114" r:id="rId27"/>
    <p:sldLayoutId id="2147484119" r:id="rId28"/>
    <p:sldLayoutId id="2147484123" r:id="rId29"/>
    <p:sldLayoutId id="2147484124" r:id="rId30"/>
    <p:sldLayoutId id="2147484125" r:id="rId31"/>
    <p:sldLayoutId id="2147484126" r:id="rId32"/>
    <p:sldLayoutId id="2147484127" r:id="rId33"/>
    <p:sldLayoutId id="2147484128" r:id="rId34"/>
    <p:sldLayoutId id="2147484129" r:id="rId35"/>
    <p:sldLayoutId id="2147484130" r:id="rId36"/>
    <p:sldLayoutId id="2147484131" r:id="rId37"/>
    <p:sldLayoutId id="2147484132" r:id="rId38"/>
    <p:sldLayoutId id="2147484133" r:id="rId39"/>
    <p:sldLayoutId id="2147484138" r:id="rId40"/>
  </p:sldLayoutIdLst>
  <p:transition>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89438" y="1088158"/>
            <a:ext cx="8363937" cy="369332"/>
          </a:xfrm>
          <a:prstGeom prst="rect">
            <a:avLst/>
          </a:prstGeom>
        </p:spPr>
        <p:txBody>
          <a:bodyPr vert="horz" wrap="square" lIns="0" tIns="0" rIns="0" bIns="0" rtlCol="0">
            <a:spAutoFit/>
          </a:bodyPr>
          <a:lstStyle/>
          <a:p>
            <a:pPr lvl="0"/>
            <a:endParaRPr lang="en-US"/>
          </a:p>
        </p:txBody>
      </p:sp>
      <p:pic>
        <p:nvPicPr>
          <p:cNvPr id="14" name="Graphic 13">
            <a:hlinkClick r:id="" action="ppaction://noaction"/>
            <a:extLst>
              <a:ext uri="{FF2B5EF4-FFF2-40B4-BE49-F238E27FC236}">
                <a16:creationId xmlns:a16="http://schemas.microsoft.com/office/drawing/2014/main" id="{895655DF-5069-4889-8015-2226249AAF91}"/>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344551" y="4933239"/>
            <a:ext cx="639488" cy="114467"/>
          </a:xfrm>
          <a:prstGeom prst="rect">
            <a:avLst/>
          </a:prstGeom>
        </p:spPr>
      </p:pic>
      <p:sp>
        <p:nvSpPr>
          <p:cNvPr id="5" name="Rectangle 4">
            <a:extLst>
              <a:ext uri="{FF2B5EF4-FFF2-40B4-BE49-F238E27FC236}">
                <a16:creationId xmlns:a16="http://schemas.microsoft.com/office/drawing/2014/main" id="{4B4A7185-8463-429C-AA81-4E388A30E6C6}"/>
              </a:ext>
            </a:extLst>
          </p:cNvPr>
          <p:cNvSpPr/>
          <p:nvPr userDrawn="1"/>
        </p:nvSpPr>
        <p:spPr>
          <a:xfrm>
            <a:off x="389436" y="4921223"/>
            <a:ext cx="4572000" cy="169277"/>
          </a:xfrm>
          <a:prstGeom prst="rect">
            <a:avLst/>
          </a:prstGeom>
        </p:spPr>
        <p:txBody>
          <a:bodyPr>
            <a:spAutoFit/>
          </a:bodyPr>
          <a:lstStyle/>
          <a:p>
            <a:r>
              <a:rPr lang="en-US" sz="500">
                <a:solidFill>
                  <a:schemeClr val="bg1"/>
                </a:solidFill>
              </a:rPr>
              <a:t>© 2020 Veeam Software. Confidential information. All rights reserved. All trademarks are the property of their respective owners.</a:t>
            </a:r>
          </a:p>
        </p:txBody>
      </p:sp>
      <p:grpSp>
        <p:nvGrpSpPr>
          <p:cNvPr id="15" name="Group 14">
            <a:extLst>
              <a:ext uri="{FF2B5EF4-FFF2-40B4-BE49-F238E27FC236}">
                <a16:creationId xmlns:a16="http://schemas.microsoft.com/office/drawing/2014/main" id="{A4BA4434-DC7D-46BD-B098-4C6D91D6D8EF}"/>
              </a:ext>
            </a:extLst>
          </p:cNvPr>
          <p:cNvGrpSpPr/>
          <p:nvPr userDrawn="1"/>
        </p:nvGrpSpPr>
        <p:grpSpPr>
          <a:xfrm>
            <a:off x="-811998" y="62698"/>
            <a:ext cx="795089" cy="1882740"/>
            <a:chOff x="-811997" y="62698"/>
            <a:chExt cx="795088" cy="1882738"/>
          </a:xfrm>
        </p:grpSpPr>
        <p:grpSp>
          <p:nvGrpSpPr>
            <p:cNvPr id="25" name="Group 24">
              <a:extLst>
                <a:ext uri="{FF2B5EF4-FFF2-40B4-BE49-F238E27FC236}">
                  <a16:creationId xmlns:a16="http://schemas.microsoft.com/office/drawing/2014/main" id="{180748A0-EDC9-437B-B8F7-DB4A2EDFAA4C}"/>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6F473C15-E01C-45C0-8053-D20C74A3A29B}"/>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6E0DFE0-0F92-4DD8-B164-F137E1F8CA28}"/>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66D3B4C0-43B5-4625-B705-67AA59E1DF1E}"/>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7A9720D6-8763-468A-BEA6-4BD316D12673}"/>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903CA9F3-AFAB-4269-869C-6C0E90C52B0F}"/>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84C8F4DA-5BC8-4116-B5F2-19533E59C151}"/>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1752571A-541B-4F56-AAEE-3C98475F06F5}"/>
                </a:ext>
              </a:extLst>
            </p:cNvPr>
            <p:cNvSpPr txBox="1"/>
            <p:nvPr/>
          </p:nvSpPr>
          <p:spPr>
            <a:xfrm>
              <a:off x="-811997" y="62698"/>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B99AE20D-7BA1-4614-AE19-6523EA5E1886}"/>
              </a:ext>
            </a:extLst>
          </p:cNvPr>
          <p:cNvGrpSpPr/>
          <p:nvPr userDrawn="1"/>
        </p:nvGrpSpPr>
        <p:grpSpPr>
          <a:xfrm>
            <a:off x="-905773" y="2083497"/>
            <a:ext cx="729570" cy="1768867"/>
            <a:chOff x="-905772" y="2083494"/>
            <a:chExt cx="729569" cy="1768866"/>
          </a:xfrm>
        </p:grpSpPr>
        <p:sp>
          <p:nvSpPr>
            <p:cNvPr id="34" name="TextBox 33">
              <a:extLst>
                <a:ext uri="{FF2B5EF4-FFF2-40B4-BE49-F238E27FC236}">
                  <a16:creationId xmlns:a16="http://schemas.microsoft.com/office/drawing/2014/main" id="{2E02A76F-FD59-4B75-ADB8-F728CE011D74}"/>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837A1210-38AB-4630-8938-8A3BF966D6A3}"/>
                </a:ext>
              </a:extLst>
            </p:cNvPr>
            <p:cNvSpPr txBox="1"/>
            <p:nvPr userDrawn="1"/>
          </p:nvSpPr>
          <p:spPr>
            <a:xfrm>
              <a:off x="-905772" y="3391252"/>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3028C9A1-B8A2-4A28-8D72-1A8CFCA0ECF8}"/>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728F8534-F3FA-49E8-B399-E4D87FA2D80C}"/>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22D7D200-A72F-43C6-836E-2DD0742940C3}"/>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B134FB41-05D9-4E6D-AC3E-7140CF2C16C0}"/>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634A06AD-6D21-49E5-8F0B-7F93334BF3C2}"/>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39949DB2-6D6D-4F2D-97AE-88C83CA25B46}"/>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31"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83688E0-50CA-4BF5-BB0D-FC5DC4745A7B}"/>
                </a:ext>
              </a:extLst>
            </p:cNvPr>
            <p:cNvSpPr txBox="1"/>
            <p:nvPr userDrawn="1"/>
          </p:nvSpPr>
          <p:spPr>
            <a:xfrm>
              <a:off x="-707801"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spTree>
    <p:extLst>
      <p:ext uri="{BB962C8B-B14F-4D97-AF65-F5344CB8AC3E}">
        <p14:creationId xmlns:p14="http://schemas.microsoft.com/office/powerpoint/2010/main" val="16229393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4013" r:id="rId4"/>
    <p:sldLayoutId id="2147484014"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4010"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4" r:id="rId26"/>
    <p:sldLayoutId id="2147483685" r:id="rId27"/>
    <p:sldLayoutId id="2147484030" r:id="rId28"/>
  </p:sldLayoutIdLst>
  <p:transition>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5996"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3.sv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png"/><Relationship Id="rId7" Type="http://schemas.openxmlformats.org/officeDocument/2006/relationships/image" Target="../media/image60.svg"/><Relationship Id="rId12"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26.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18" Type="http://schemas.openxmlformats.org/officeDocument/2006/relationships/image" Target="../media/image96.sv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17" Type="http://schemas.openxmlformats.org/officeDocument/2006/relationships/image" Target="../media/image95.png"/><Relationship Id="rId2" Type="http://schemas.openxmlformats.org/officeDocument/2006/relationships/notesSlide" Target="../notesSlides/notesSlide19.xml"/><Relationship Id="rId16" Type="http://schemas.openxmlformats.org/officeDocument/2006/relationships/image" Target="../media/image94.svg"/><Relationship Id="rId20" Type="http://schemas.openxmlformats.org/officeDocument/2006/relationships/image" Target="../media/image98.svg"/><Relationship Id="rId1" Type="http://schemas.openxmlformats.org/officeDocument/2006/relationships/slideLayout" Target="../slideLayouts/slideLayout4.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19" Type="http://schemas.openxmlformats.org/officeDocument/2006/relationships/image" Target="../media/image97.pn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slides/_rels/slide2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102.sv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104.sv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106.svg"/></Relationships>
</file>

<file path=ppt/slides/_rels/slide3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109.jpeg"/><Relationship Id="rId4" Type="http://schemas.openxmlformats.org/officeDocument/2006/relationships/image" Target="../media/image108.jpeg"/></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49.sv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112.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5.xml"/><Relationship Id="rId4" Type="http://schemas.openxmlformats.org/officeDocument/2006/relationships/image" Target="../media/image43.svg"/></Relationships>
</file>

<file path=ppt/slides/_rels/slide4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hyperlink" Target="https://www.veeam.com/wp-disaster-recovery-strategies.html" TargetMode="External"/><Relationship Id="rId2" Type="http://schemas.openxmlformats.org/officeDocument/2006/relationships/notesSlide" Target="../notesSlides/notesSlide45.xml"/><Relationship Id="rId1" Type="http://schemas.openxmlformats.org/officeDocument/2006/relationships/slideLayout" Target="../slideLayouts/slideLayout36.xml"/><Relationship Id="rId6" Type="http://schemas.openxmlformats.org/officeDocument/2006/relationships/hyperlink" Target="https://www.virtualtothecore.com/en/disable-vm-mac-conflict-vsphere-veeam-replicated-vm/" TargetMode="External"/><Relationship Id="rId5" Type="http://schemas.openxmlformats.org/officeDocument/2006/relationships/hyperlink" Target="https://notesfrommwhite.net/2016/08/04/veeam-virtual-labs-can-verify-your-backups/" TargetMode="External"/><Relationship Id="rId4" Type="http://schemas.openxmlformats.org/officeDocument/2006/relationships/hyperlink" Target="http://www.koolaid.info/setting-external-access-veeam-surebackup-virtual-lab/"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notesfrommwhite.net/tag/vao_tech/" TargetMode="External"/><Relationship Id="rId2" Type="http://schemas.openxmlformats.org/officeDocument/2006/relationships/notesSlide" Target="../notesSlides/notesSlide46.xml"/><Relationship Id="rId1" Type="http://schemas.openxmlformats.org/officeDocument/2006/relationships/slideLayout" Target="../slideLayouts/slideLayout37.xml"/><Relationship Id="rId5" Type="http://schemas.openxmlformats.org/officeDocument/2006/relationships/hyperlink" Target="https://notesfrommwhite.net/2017/11/23/in-guest-scripting-in-vao/" TargetMode="External"/><Relationship Id="rId4" Type="http://schemas.openxmlformats.org/officeDocument/2006/relationships/hyperlink" Target="https://notesfrommwhite.net/2017/12/04/in-guest-scripting-with-variables-in-vao/"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2020.03</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AA9C74B-376A-4F47-8FC7-EC6FC62C4886}"/>
              </a:ext>
            </a:extLst>
          </p:cNvPr>
          <p:cNvGrpSpPr/>
          <p:nvPr/>
        </p:nvGrpSpPr>
        <p:grpSpPr>
          <a:xfrm>
            <a:off x="577462" y="1367665"/>
            <a:ext cx="7245857" cy="2736349"/>
            <a:chOff x="1723000" y="1491165"/>
            <a:chExt cx="9661143" cy="3648465"/>
          </a:xfrm>
        </p:grpSpPr>
        <p:grpSp>
          <p:nvGrpSpPr>
            <p:cNvPr id="6" name="Group 5"/>
            <p:cNvGrpSpPr/>
            <p:nvPr/>
          </p:nvGrpSpPr>
          <p:grpSpPr>
            <a:xfrm>
              <a:off x="1723000" y="1491165"/>
              <a:ext cx="3650279" cy="3648465"/>
              <a:chOff x="381905" y="1204003"/>
              <a:chExt cx="3291570" cy="3291570"/>
            </a:xfrm>
          </p:grpSpPr>
          <p:sp>
            <p:nvSpPr>
              <p:cNvPr id="7" name="Oval 6"/>
              <p:cNvSpPr/>
              <p:nvPr/>
            </p:nvSpPr>
            <p:spPr bwMode="auto">
              <a:xfrm>
                <a:off x="381905" y="1204003"/>
                <a:ext cx="3291570" cy="3291570"/>
              </a:xfrm>
              <a:prstGeom prst="ellipse">
                <a:avLst/>
              </a:prstGeom>
              <a:solidFill>
                <a:srgbClr val="347F6F"/>
              </a:solidFill>
              <a:ln w="63500">
                <a:solidFill>
                  <a:srgbClr val="005F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8" name="Pie 7"/>
              <p:cNvSpPr/>
              <p:nvPr/>
            </p:nvSpPr>
            <p:spPr bwMode="auto">
              <a:xfrm>
                <a:off x="412795" y="1234892"/>
                <a:ext cx="3229790" cy="3229790"/>
              </a:xfrm>
              <a:prstGeom prst="pie">
                <a:avLst>
                  <a:gd name="adj1" fmla="val 16257805"/>
                  <a:gd name="adj2" fmla="val 1969658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9" name="Oval 8"/>
              <p:cNvSpPr/>
              <p:nvPr/>
            </p:nvSpPr>
            <p:spPr bwMode="auto">
              <a:xfrm>
                <a:off x="997398" y="1819495"/>
                <a:ext cx="2060583" cy="2060583"/>
              </a:xfrm>
              <a:prstGeom prst="ellipse">
                <a:avLst/>
              </a:prstGeom>
              <a:solidFill>
                <a:srgbClr val="015F4B"/>
              </a:solidFill>
              <a:ln w="1270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3300" b="1">
                    <a:solidFill>
                      <a:srgbClr val="93EB20"/>
                    </a:solidFill>
                    <a:latin typeface="+mj-lt"/>
                    <a:ea typeface="Tahoma" panose="020B0604030504040204" pitchFamily="34" charset="0"/>
                    <a:cs typeface="Tahoma" panose="020B0604030504040204" pitchFamily="34" charset="0"/>
                  </a:rPr>
                  <a:t>18%</a:t>
                </a:r>
              </a:p>
            </p:txBody>
          </p:sp>
        </p:grpSp>
        <p:sp>
          <p:nvSpPr>
            <p:cNvPr id="10" name="TextBox 9"/>
            <p:cNvSpPr txBox="1"/>
            <p:nvPr/>
          </p:nvSpPr>
          <p:spPr>
            <a:xfrm>
              <a:off x="6515100" y="2843472"/>
              <a:ext cx="4869043" cy="943848"/>
            </a:xfrm>
            <a:prstGeom prst="rect">
              <a:avLst/>
            </a:prstGeom>
          </p:spPr>
          <p:txBody>
            <a:bodyPr wrap="square" rtlCol="0" anchor="ctr">
              <a:spAutoFit/>
            </a:bodyPr>
            <a:lstStyle/>
            <a:p>
              <a:r>
                <a:rPr lang="ko-KR" altLang="en-US" sz="2000" dirty="0">
                  <a:solidFill>
                    <a:schemeClr val="bg1"/>
                  </a:solidFill>
                </a:rPr>
                <a:t>재난 발생시 </a:t>
              </a:r>
              <a:r>
                <a:rPr lang="ko-KR" altLang="en-US" sz="2000" dirty="0">
                  <a:solidFill>
                    <a:srgbClr val="00E296"/>
                  </a:solidFill>
                </a:rPr>
                <a:t>데이터 센터를 복구 할 준비</a:t>
              </a:r>
              <a:r>
                <a:rPr lang="ko-KR" altLang="en-US" sz="2000" dirty="0">
                  <a:solidFill>
                    <a:schemeClr val="bg1"/>
                  </a:solidFill>
                </a:rPr>
                <a:t>가 된 기업은 </a:t>
              </a:r>
              <a:r>
                <a:rPr lang="en-US" altLang="ko-KR" sz="2000" dirty="0">
                  <a:solidFill>
                    <a:schemeClr val="bg1"/>
                  </a:solidFill>
                </a:rPr>
                <a:t>18%</a:t>
              </a:r>
              <a:endParaRPr lang="en-US" sz="2000" dirty="0">
                <a:solidFill>
                  <a:schemeClr val="bg1"/>
                </a:solidFill>
              </a:endParaRPr>
            </a:p>
          </p:txBody>
        </p:sp>
      </p:grpSp>
      <p:sp>
        <p:nvSpPr>
          <p:cNvPr id="15" name="TextBox 14"/>
          <p:cNvSpPr txBox="1"/>
          <p:nvPr/>
        </p:nvSpPr>
        <p:spPr>
          <a:xfrm>
            <a:off x="299536" y="4611600"/>
            <a:ext cx="3651782" cy="215444"/>
          </a:xfrm>
          <a:prstGeom prst="rect">
            <a:avLst/>
          </a:prstGeom>
        </p:spPr>
        <p:txBody>
          <a:bodyPr wrap="square" rtlCol="0" anchor="ctr">
            <a:spAutoFit/>
          </a:bodyPr>
          <a:lstStyle/>
          <a:p>
            <a:r>
              <a:rPr lang="en-US" sz="800">
                <a:solidFill>
                  <a:schemeClr val="bg1"/>
                </a:solidFill>
              </a:rPr>
              <a:t>Forrester The State of Business Technology Resiliency, Q2 2017 Survey</a:t>
            </a:r>
          </a:p>
        </p:txBody>
      </p:sp>
      <p:sp>
        <p:nvSpPr>
          <p:cNvPr id="3" name="Title 2">
            <a:extLst>
              <a:ext uri="{FF2B5EF4-FFF2-40B4-BE49-F238E27FC236}">
                <a16:creationId xmlns:a16="http://schemas.microsoft.com/office/drawing/2014/main" id="{0AB9A316-11E7-4F17-B1AE-DC519B697E36}"/>
              </a:ext>
            </a:extLst>
          </p:cNvPr>
          <p:cNvSpPr>
            <a:spLocks noGrp="1"/>
          </p:cNvSpPr>
          <p:nvPr>
            <p:ph type="title"/>
          </p:nvPr>
        </p:nvSpPr>
        <p:spPr>
          <a:xfrm>
            <a:off x="360000" y="171451"/>
            <a:ext cx="8363938" cy="553998"/>
          </a:xfrm>
        </p:spPr>
        <p:txBody>
          <a:bodyPr>
            <a:normAutofit/>
          </a:bodyPr>
          <a:lstStyle/>
          <a:p>
            <a:r>
              <a:rPr lang="ko-KR" altLang="en-US" dirty="0"/>
              <a:t>재해 복구 준비</a:t>
            </a:r>
            <a:endParaRPr lang="en-NL" sz="3600" dirty="0"/>
          </a:p>
        </p:txBody>
      </p:sp>
    </p:spTree>
    <p:extLst>
      <p:ext uri="{BB962C8B-B14F-4D97-AF65-F5344CB8AC3E}">
        <p14:creationId xmlns:p14="http://schemas.microsoft.com/office/powerpoint/2010/main" val="158747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D9BAFB-5B08-4FF0-95B5-2CDC79D5A719}"/>
              </a:ext>
            </a:extLst>
          </p:cNvPr>
          <p:cNvSpPr>
            <a:spLocks noGrp="1"/>
          </p:cNvSpPr>
          <p:nvPr>
            <p:ph type="title"/>
          </p:nvPr>
        </p:nvSpPr>
        <p:spPr>
          <a:xfrm>
            <a:off x="360000" y="171451"/>
            <a:ext cx="8363938" cy="553998"/>
          </a:xfrm>
        </p:spPr>
        <p:txBody>
          <a:bodyPr>
            <a:normAutofit/>
          </a:bodyPr>
          <a:lstStyle/>
          <a:p>
            <a:r>
              <a:rPr lang="ko-KR" altLang="en-US"/>
              <a:t>문서화</a:t>
            </a:r>
            <a:endParaRPr lang="en-NL" sz="3600" dirty="0"/>
          </a:p>
        </p:txBody>
      </p:sp>
      <p:grpSp>
        <p:nvGrpSpPr>
          <p:cNvPr id="11" name="Group 10"/>
          <p:cNvGrpSpPr>
            <a:grpSpLocks noChangeAspect="1"/>
          </p:cNvGrpSpPr>
          <p:nvPr/>
        </p:nvGrpSpPr>
        <p:grpSpPr>
          <a:xfrm>
            <a:off x="580329" y="1366938"/>
            <a:ext cx="7018866" cy="2737800"/>
            <a:chOff x="381905" y="1204002"/>
            <a:chExt cx="8438559" cy="3291570"/>
          </a:xfrm>
        </p:grpSpPr>
        <p:grpSp>
          <p:nvGrpSpPr>
            <p:cNvPr id="10" name="Group 9"/>
            <p:cNvGrpSpPr/>
            <p:nvPr/>
          </p:nvGrpSpPr>
          <p:grpSpPr>
            <a:xfrm>
              <a:off x="381905" y="1204002"/>
              <a:ext cx="3291570" cy="3291570"/>
              <a:chOff x="381905" y="1204002"/>
              <a:chExt cx="3291570" cy="3291570"/>
            </a:xfrm>
          </p:grpSpPr>
          <p:sp>
            <p:nvSpPr>
              <p:cNvPr id="8" name="Oval 7"/>
              <p:cNvSpPr/>
              <p:nvPr/>
            </p:nvSpPr>
            <p:spPr bwMode="auto">
              <a:xfrm>
                <a:off x="381905" y="1204002"/>
                <a:ext cx="3291570" cy="3291570"/>
              </a:xfrm>
              <a:prstGeom prst="ellipse">
                <a:avLst/>
              </a:prstGeom>
              <a:solidFill>
                <a:srgbClr val="347F6F"/>
              </a:solidFill>
              <a:ln w="63500">
                <a:solidFill>
                  <a:srgbClr val="005F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6" name="Pie 5"/>
              <p:cNvSpPr/>
              <p:nvPr/>
            </p:nvSpPr>
            <p:spPr bwMode="auto">
              <a:xfrm>
                <a:off x="412795" y="1234892"/>
                <a:ext cx="3229790" cy="3229790"/>
              </a:xfrm>
              <a:prstGeom prst="pie">
                <a:avLst>
                  <a:gd name="adj1" fmla="val 16257805"/>
                  <a:gd name="adj2" fmla="val 19033372"/>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 name="Oval 3"/>
              <p:cNvSpPr/>
              <p:nvPr/>
            </p:nvSpPr>
            <p:spPr bwMode="auto">
              <a:xfrm>
                <a:off x="997398" y="1819495"/>
                <a:ext cx="2060583" cy="2060583"/>
              </a:xfrm>
              <a:prstGeom prst="ellipse">
                <a:avLst/>
              </a:prstGeom>
              <a:solidFill>
                <a:srgbClr val="015F4B"/>
              </a:solidFill>
              <a:ln w="1270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3300" b="1">
                    <a:solidFill>
                      <a:srgbClr val="93EB20"/>
                    </a:solidFill>
                    <a:latin typeface="+mj-lt"/>
                    <a:ea typeface="Tahoma" panose="020B0604030504040204" pitchFamily="34" charset="0"/>
                    <a:cs typeface="Tahoma" panose="020B0604030504040204" pitchFamily="34" charset="0"/>
                  </a:rPr>
                  <a:t>14%</a:t>
                </a:r>
              </a:p>
            </p:txBody>
          </p:sp>
        </p:grpSp>
        <p:sp>
          <p:nvSpPr>
            <p:cNvPr id="3" name="TextBox 2"/>
            <p:cNvSpPr txBox="1"/>
            <p:nvPr/>
          </p:nvSpPr>
          <p:spPr>
            <a:xfrm>
              <a:off x="4258078" y="1906212"/>
              <a:ext cx="4562386" cy="1887152"/>
            </a:xfrm>
            <a:prstGeom prst="rect">
              <a:avLst/>
            </a:prstGeom>
          </p:spPr>
          <p:txBody>
            <a:bodyPr wrap="square" rtlCol="0" anchor="ctr">
              <a:spAutoFit/>
            </a:bodyPr>
            <a:lstStyle/>
            <a:p>
              <a:r>
                <a:rPr lang="ko-KR" altLang="en-US" sz="2400" dirty="0">
                  <a:solidFill>
                    <a:srgbClr val="F6FCF6"/>
                  </a:solidFill>
                </a:rPr>
                <a:t>조직은 </a:t>
              </a:r>
              <a:r>
                <a:rPr lang="ko-KR" altLang="en-US" sz="2400" dirty="0">
                  <a:solidFill>
                    <a:srgbClr val="00E296"/>
                  </a:solidFill>
                </a:rPr>
                <a:t>재해 복구 </a:t>
              </a:r>
              <a:r>
                <a:rPr lang="en-US" altLang="ko-KR" sz="2400" dirty="0">
                  <a:solidFill>
                    <a:srgbClr val="00E296"/>
                  </a:solidFill>
                </a:rPr>
                <a:t>(DR) </a:t>
              </a:r>
              <a:r>
                <a:rPr lang="ko-KR" altLang="en-US" sz="2400" dirty="0">
                  <a:solidFill>
                    <a:srgbClr val="00E296"/>
                  </a:solidFill>
                </a:rPr>
                <a:t>계획 및 문서</a:t>
              </a:r>
              <a:r>
                <a:rPr lang="ko-KR" altLang="en-US" sz="2400" dirty="0">
                  <a:solidFill>
                    <a:srgbClr val="F6FCF6"/>
                  </a:solidFill>
                </a:rPr>
                <a:t>를 지속적으로 업데이트하고 있습니다</a:t>
              </a:r>
              <a:r>
                <a:rPr lang="en-US" altLang="ko-KR" sz="2400" dirty="0">
                  <a:solidFill>
                    <a:srgbClr val="F6FCF6"/>
                  </a:solidFill>
                </a:rPr>
                <a:t>.</a:t>
              </a:r>
              <a:endParaRPr lang="en-US" sz="2400" dirty="0">
                <a:solidFill>
                  <a:srgbClr val="F6FCF6"/>
                </a:solidFill>
              </a:endParaRPr>
            </a:p>
          </p:txBody>
        </p:sp>
      </p:grpSp>
      <p:sp>
        <p:nvSpPr>
          <p:cNvPr id="9" name="TextBox 8"/>
          <p:cNvSpPr txBox="1"/>
          <p:nvPr/>
        </p:nvSpPr>
        <p:spPr>
          <a:xfrm>
            <a:off x="299536" y="4611600"/>
            <a:ext cx="5569250" cy="215444"/>
          </a:xfrm>
          <a:prstGeom prst="rect">
            <a:avLst/>
          </a:prstGeom>
        </p:spPr>
        <p:txBody>
          <a:bodyPr wrap="square" rtlCol="0" anchor="ctr">
            <a:spAutoFit/>
          </a:bodyPr>
          <a:lstStyle/>
          <a:p>
            <a:r>
              <a:rPr lang="en-US" sz="800">
                <a:solidFill>
                  <a:schemeClr val="bg1"/>
                </a:solidFill>
              </a:rPr>
              <a:t>Forrester/Disaster Recovery Journal November 2016 Global Disaster Recovery Preparedness Online Survey</a:t>
            </a:r>
          </a:p>
        </p:txBody>
      </p:sp>
    </p:spTree>
    <p:extLst>
      <p:ext uri="{BB962C8B-B14F-4D97-AF65-F5344CB8AC3E}">
        <p14:creationId xmlns:p14="http://schemas.microsoft.com/office/powerpoint/2010/main" val="393289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noChangeAspect="1"/>
          </p:cNvGrpSpPr>
          <p:nvPr/>
        </p:nvGrpSpPr>
        <p:grpSpPr>
          <a:xfrm>
            <a:off x="578640" y="1366938"/>
            <a:ext cx="6745355" cy="2737800"/>
            <a:chOff x="381905" y="1204002"/>
            <a:chExt cx="8109727" cy="3291570"/>
          </a:xfrm>
        </p:grpSpPr>
        <p:grpSp>
          <p:nvGrpSpPr>
            <p:cNvPr id="9" name="Group 8"/>
            <p:cNvGrpSpPr/>
            <p:nvPr/>
          </p:nvGrpSpPr>
          <p:grpSpPr>
            <a:xfrm>
              <a:off x="381905" y="1204002"/>
              <a:ext cx="3291570" cy="3291570"/>
              <a:chOff x="381905" y="1204002"/>
              <a:chExt cx="3291570" cy="3291570"/>
            </a:xfrm>
          </p:grpSpPr>
          <p:sp>
            <p:nvSpPr>
              <p:cNvPr id="8" name="Oval 7"/>
              <p:cNvSpPr/>
              <p:nvPr/>
            </p:nvSpPr>
            <p:spPr bwMode="auto">
              <a:xfrm>
                <a:off x="381905" y="1204002"/>
                <a:ext cx="3291570" cy="3291570"/>
              </a:xfrm>
              <a:prstGeom prst="ellipse">
                <a:avLst/>
              </a:prstGeom>
              <a:solidFill>
                <a:srgbClr val="347F6F"/>
              </a:solidFill>
              <a:ln w="63500">
                <a:solidFill>
                  <a:srgbClr val="005F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6" name="Pie 5"/>
              <p:cNvSpPr/>
              <p:nvPr/>
            </p:nvSpPr>
            <p:spPr bwMode="auto">
              <a:xfrm>
                <a:off x="412795" y="1234892"/>
                <a:ext cx="3229790" cy="3229790"/>
              </a:xfrm>
              <a:prstGeom prst="pie">
                <a:avLst>
                  <a:gd name="adj1" fmla="val 16257805"/>
                  <a:gd name="adj2" fmla="val 20070288"/>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 name="Oval 3"/>
              <p:cNvSpPr/>
              <p:nvPr/>
            </p:nvSpPr>
            <p:spPr bwMode="auto">
              <a:xfrm>
                <a:off x="997398" y="1819495"/>
                <a:ext cx="2060583" cy="2060583"/>
              </a:xfrm>
              <a:prstGeom prst="ellipse">
                <a:avLst/>
              </a:prstGeom>
              <a:solidFill>
                <a:srgbClr val="015F4B"/>
              </a:solidFill>
              <a:ln w="1270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3300" b="1">
                    <a:solidFill>
                      <a:srgbClr val="93EB20"/>
                    </a:solidFill>
                    <a:latin typeface="+mj-lt"/>
                    <a:ea typeface="Tahoma" panose="020B0604030504040204" pitchFamily="34" charset="0"/>
                    <a:cs typeface="Tahoma" panose="020B0604030504040204" pitchFamily="34" charset="0"/>
                  </a:rPr>
                  <a:t>19%</a:t>
                </a:r>
              </a:p>
            </p:txBody>
          </p:sp>
        </p:grpSp>
        <p:sp>
          <p:nvSpPr>
            <p:cNvPr id="3" name="TextBox 2"/>
            <p:cNvSpPr txBox="1"/>
            <p:nvPr/>
          </p:nvSpPr>
          <p:spPr>
            <a:xfrm>
              <a:off x="4258080" y="2128229"/>
              <a:ext cx="4233552" cy="1443117"/>
            </a:xfrm>
            <a:prstGeom prst="rect">
              <a:avLst/>
            </a:prstGeom>
          </p:spPr>
          <p:txBody>
            <a:bodyPr wrap="square" rtlCol="0" anchor="ctr">
              <a:spAutoFit/>
            </a:bodyPr>
            <a:lstStyle/>
            <a:p>
              <a:r>
                <a:rPr lang="ko-KR" altLang="en-US" sz="2400" dirty="0">
                  <a:solidFill>
                    <a:srgbClr val="F6FCF6"/>
                  </a:solidFill>
                </a:rPr>
                <a:t>조직은 매년 </a:t>
              </a:r>
              <a:r>
                <a:rPr lang="en-US" altLang="ko-KR" sz="2400" dirty="0">
                  <a:solidFill>
                    <a:srgbClr val="F6FCF6"/>
                  </a:solidFill>
                </a:rPr>
                <a:t>1 </a:t>
              </a:r>
              <a:r>
                <a:rPr lang="ko-KR" altLang="en-US" sz="2400" dirty="0">
                  <a:solidFill>
                    <a:srgbClr val="F6FCF6"/>
                  </a:solidFill>
                </a:rPr>
                <a:t>회 이상 </a:t>
              </a:r>
              <a:r>
                <a:rPr lang="en-US" altLang="ko-KR" sz="2400" dirty="0">
                  <a:solidFill>
                    <a:srgbClr val="F6FCF6"/>
                  </a:solidFill>
                </a:rPr>
                <a:t>DR </a:t>
              </a:r>
              <a:r>
                <a:rPr lang="ko-KR" altLang="en-US" sz="2400" dirty="0">
                  <a:solidFill>
                    <a:srgbClr val="F6FCF6"/>
                  </a:solidFill>
                </a:rPr>
                <a:t>계획에 대한 </a:t>
              </a:r>
              <a:r>
                <a:rPr lang="ko-KR" altLang="en-US" sz="2400" dirty="0">
                  <a:solidFill>
                    <a:srgbClr val="00E296"/>
                  </a:solidFill>
                </a:rPr>
                <a:t>전체 테스트를 수행</a:t>
              </a:r>
              <a:r>
                <a:rPr lang="ko-KR" altLang="en-US" sz="2400" dirty="0">
                  <a:solidFill>
                    <a:srgbClr val="F6FCF6"/>
                  </a:solidFill>
                </a:rPr>
                <a:t>합니다</a:t>
              </a:r>
              <a:r>
                <a:rPr lang="en-US" altLang="ko-KR" sz="2400" dirty="0">
                  <a:solidFill>
                    <a:srgbClr val="F6FCF6"/>
                  </a:solidFill>
                </a:rPr>
                <a:t>.</a:t>
              </a:r>
              <a:endParaRPr lang="en-US" sz="2400" dirty="0">
                <a:solidFill>
                  <a:srgbClr val="93EB20"/>
                </a:solidFill>
              </a:endParaRPr>
            </a:p>
          </p:txBody>
        </p:sp>
      </p:grpSp>
      <p:sp>
        <p:nvSpPr>
          <p:cNvPr id="11" name="Title 10">
            <a:extLst>
              <a:ext uri="{FF2B5EF4-FFF2-40B4-BE49-F238E27FC236}">
                <a16:creationId xmlns:a16="http://schemas.microsoft.com/office/drawing/2014/main" id="{4620BE42-F697-4867-85FA-835552FD0B92}"/>
              </a:ext>
            </a:extLst>
          </p:cNvPr>
          <p:cNvSpPr>
            <a:spLocks noGrp="1"/>
          </p:cNvSpPr>
          <p:nvPr>
            <p:ph type="title"/>
          </p:nvPr>
        </p:nvSpPr>
        <p:spPr>
          <a:xfrm>
            <a:off x="360000" y="171451"/>
            <a:ext cx="8363938" cy="553998"/>
          </a:xfrm>
        </p:spPr>
        <p:txBody>
          <a:bodyPr>
            <a:normAutofit/>
          </a:bodyPr>
          <a:lstStyle/>
          <a:p>
            <a:r>
              <a:rPr lang="ko-KR" altLang="en-US" sz="3600" dirty="0"/>
              <a:t>테스트</a:t>
            </a:r>
            <a:endParaRPr lang="en-NL" sz="3600" dirty="0"/>
          </a:p>
        </p:txBody>
      </p:sp>
      <p:sp>
        <p:nvSpPr>
          <p:cNvPr id="10" name="TextBox 9"/>
          <p:cNvSpPr txBox="1"/>
          <p:nvPr/>
        </p:nvSpPr>
        <p:spPr>
          <a:xfrm>
            <a:off x="299536" y="4611600"/>
            <a:ext cx="3651782" cy="215444"/>
          </a:xfrm>
          <a:prstGeom prst="rect">
            <a:avLst/>
          </a:prstGeom>
        </p:spPr>
        <p:txBody>
          <a:bodyPr wrap="square" rtlCol="0" anchor="ctr">
            <a:spAutoFit/>
          </a:bodyPr>
          <a:lstStyle/>
          <a:p>
            <a:r>
              <a:rPr lang="en-US" sz="800">
                <a:solidFill>
                  <a:schemeClr val="bg1"/>
                </a:solidFill>
              </a:rPr>
              <a:t>Forrester The State of Business Technology Resiliency, Q2 2017 Survey</a:t>
            </a:r>
          </a:p>
        </p:txBody>
      </p:sp>
    </p:spTree>
    <p:extLst>
      <p:ext uri="{BB962C8B-B14F-4D97-AF65-F5344CB8AC3E}">
        <p14:creationId xmlns:p14="http://schemas.microsoft.com/office/powerpoint/2010/main" val="227378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73B8-0CB4-4DAF-91D4-9DA17CA062D7}"/>
              </a:ext>
            </a:extLst>
          </p:cNvPr>
          <p:cNvSpPr>
            <a:spLocks noGrp="1"/>
          </p:cNvSpPr>
          <p:nvPr>
            <p:ph type="title"/>
          </p:nvPr>
        </p:nvSpPr>
        <p:spPr>
          <a:xfrm>
            <a:off x="360000" y="171451"/>
            <a:ext cx="8363938" cy="553998"/>
          </a:xfrm>
        </p:spPr>
        <p:txBody>
          <a:bodyPr>
            <a:normAutofit/>
          </a:bodyPr>
          <a:lstStyle/>
          <a:p>
            <a:r>
              <a:rPr lang="ko-KR" altLang="en-US" sz="3600" dirty="0"/>
              <a:t>왜 재해복구 통합 서비스가 필요할까요</a:t>
            </a:r>
            <a:r>
              <a:rPr lang="en-US" altLang="ko-KR" sz="3600" dirty="0"/>
              <a:t>?</a:t>
            </a:r>
            <a:endParaRPr lang="en-NL" sz="3600" dirty="0"/>
          </a:p>
        </p:txBody>
      </p:sp>
      <p:sp>
        <p:nvSpPr>
          <p:cNvPr id="3" name="Text Placeholder 2">
            <a:extLst>
              <a:ext uri="{FF2B5EF4-FFF2-40B4-BE49-F238E27FC236}">
                <a16:creationId xmlns:a16="http://schemas.microsoft.com/office/drawing/2014/main" id="{E4690A2C-8F04-4692-B702-1F2C4E44A8B4}"/>
              </a:ext>
            </a:extLst>
          </p:cNvPr>
          <p:cNvSpPr>
            <a:spLocks noGrp="1"/>
          </p:cNvSpPr>
          <p:nvPr>
            <p:ph type="body" sz="quarter" idx="11"/>
          </p:nvPr>
        </p:nvSpPr>
        <p:spPr>
          <a:xfrm>
            <a:off x="389335" y="1021557"/>
            <a:ext cx="8364140" cy="3046988"/>
          </a:xfrm>
        </p:spPr>
        <p:txBody>
          <a:bodyPr>
            <a:normAutofit/>
          </a:bodyPr>
          <a:lstStyle/>
          <a:p>
            <a:r>
              <a:rPr lang="en-US" altLang="ko-KR" sz="1800" dirty="0">
                <a:ea typeface="Tahoma" panose="020B0604030504040204" pitchFamily="34" charset="0"/>
                <a:cs typeface="Tahoma" panose="020B0604030504040204" pitchFamily="34" charset="0"/>
              </a:rPr>
              <a:t>IT </a:t>
            </a:r>
            <a:r>
              <a:rPr lang="ko-KR" altLang="en-US" sz="1800" dirty="0">
                <a:ea typeface="Tahoma" panose="020B0604030504040204" pitchFamily="34" charset="0"/>
                <a:cs typeface="Tahoma" panose="020B0604030504040204" pitchFamily="34" charset="0"/>
              </a:rPr>
              <a:t>인프라를 문서화 했습니까</a:t>
            </a:r>
            <a:r>
              <a:rPr lang="en-US" altLang="ko-KR" sz="1800" dirty="0">
                <a:ea typeface="Tahoma" panose="020B0604030504040204" pitchFamily="34" charset="0"/>
                <a:cs typeface="Tahoma" panose="020B0604030504040204" pitchFamily="34" charset="0"/>
              </a:rPr>
              <a:t>?</a:t>
            </a:r>
          </a:p>
          <a:p>
            <a:endParaRPr lang="en-US" altLang="ko-KR" sz="1800" dirty="0">
              <a:ea typeface="Tahoma" panose="020B0604030504040204" pitchFamily="34" charset="0"/>
              <a:cs typeface="Tahoma" panose="020B0604030504040204" pitchFamily="34" charset="0"/>
            </a:endParaRPr>
          </a:p>
          <a:p>
            <a:r>
              <a:rPr lang="en-US" altLang="ko-KR" sz="1800" dirty="0">
                <a:ea typeface="Tahoma" panose="020B0604030504040204" pitchFamily="34" charset="0"/>
                <a:cs typeface="Tahoma" panose="020B0604030504040204" pitchFamily="34" charset="0"/>
              </a:rPr>
              <a:t>IT </a:t>
            </a:r>
            <a:r>
              <a:rPr lang="ko-KR" altLang="en-US" sz="1800" dirty="0">
                <a:ea typeface="Tahoma" panose="020B0604030504040204" pitchFamily="34" charset="0"/>
                <a:cs typeface="Tahoma" panose="020B0604030504040204" pitchFamily="34" charset="0"/>
              </a:rPr>
              <a:t>인프라를 복구 할 수 있는 지식이 있습니까</a:t>
            </a:r>
            <a:r>
              <a:rPr lang="en-US" altLang="ko-KR" sz="1800" dirty="0">
                <a:ea typeface="Tahoma" panose="020B0604030504040204" pitchFamily="34" charset="0"/>
                <a:cs typeface="Tahoma" panose="020B0604030504040204" pitchFamily="34" charset="0"/>
              </a:rPr>
              <a:t>?</a:t>
            </a:r>
            <a:endParaRPr lang="ko-KR" altLang="en-US" sz="1800" dirty="0">
              <a:ea typeface="Tahoma" panose="020B0604030504040204" pitchFamily="34" charset="0"/>
              <a:cs typeface="Tahoma" panose="020B0604030504040204" pitchFamily="34" charset="0"/>
            </a:endParaRPr>
          </a:p>
          <a:p>
            <a:endParaRPr lang="ko-KR" altLang="en-US" sz="1800" dirty="0">
              <a:ea typeface="Tahoma" panose="020B0604030504040204" pitchFamily="34" charset="0"/>
              <a:cs typeface="Tahoma" panose="020B0604030504040204" pitchFamily="34" charset="0"/>
            </a:endParaRPr>
          </a:p>
          <a:p>
            <a:r>
              <a:rPr lang="ko-KR" altLang="en-US" sz="1800" dirty="0">
                <a:ea typeface="Tahoma" panose="020B0604030504040204" pitchFamily="34" charset="0"/>
                <a:cs typeface="Tahoma" panose="020B0604030504040204" pitchFamily="34" charset="0"/>
              </a:rPr>
              <a:t>동료들에게 </a:t>
            </a:r>
            <a:r>
              <a:rPr lang="en-US" altLang="ko-KR" sz="1800" dirty="0">
                <a:ea typeface="Tahoma" panose="020B0604030504040204" pitchFamily="34" charset="0"/>
                <a:cs typeface="Tahoma" panose="020B0604030504040204" pitchFamily="34" charset="0"/>
              </a:rPr>
              <a:t>IT </a:t>
            </a:r>
            <a:r>
              <a:rPr lang="ko-KR" altLang="en-US" sz="1800" dirty="0">
                <a:ea typeface="Tahoma" panose="020B0604030504040204" pitchFamily="34" charset="0"/>
                <a:cs typeface="Tahoma" panose="020B0604030504040204" pitchFamily="34" charset="0"/>
              </a:rPr>
              <a:t>인프라를 복구 할 수 있는 지식이 있습니까</a:t>
            </a:r>
            <a:r>
              <a:rPr lang="en-US" altLang="ko-KR" sz="1800" dirty="0">
                <a:ea typeface="Tahoma" panose="020B0604030504040204" pitchFamily="34" charset="0"/>
                <a:cs typeface="Tahoma" panose="020B0604030504040204" pitchFamily="34" charset="0"/>
              </a:rPr>
              <a:t>?</a:t>
            </a:r>
          </a:p>
          <a:p>
            <a:endParaRPr lang="en-US" altLang="ko-KR" sz="1800" dirty="0">
              <a:ea typeface="Tahoma" panose="020B0604030504040204" pitchFamily="34" charset="0"/>
              <a:cs typeface="Tahoma" panose="020B0604030504040204" pitchFamily="34" charset="0"/>
            </a:endParaRPr>
          </a:p>
          <a:p>
            <a:r>
              <a:rPr lang="ko-KR" altLang="en-US" sz="1800" dirty="0">
                <a:ea typeface="Tahoma" panose="020B0604030504040204" pitchFamily="34" charset="0"/>
                <a:cs typeface="Tahoma" panose="020B0604030504040204" pitchFamily="34" charset="0"/>
              </a:rPr>
              <a:t>재난이 발생했을 때 근처에 있습니까</a:t>
            </a:r>
            <a:r>
              <a:rPr lang="en-US" altLang="ko-KR" sz="1800" dirty="0">
                <a:ea typeface="Tahoma" panose="020B0604030504040204" pitchFamily="34" charset="0"/>
                <a:cs typeface="Tahoma" panose="020B0604030504040204" pitchFamily="34" charset="0"/>
              </a:rPr>
              <a:t>?</a:t>
            </a:r>
          </a:p>
          <a:p>
            <a:endParaRPr lang="en-US" altLang="ko-KR" sz="1800" dirty="0">
              <a:ea typeface="Tahoma" panose="020B0604030504040204" pitchFamily="34" charset="0"/>
              <a:cs typeface="Tahoma" panose="020B0604030504040204" pitchFamily="34" charset="0"/>
            </a:endParaRPr>
          </a:p>
          <a:p>
            <a:r>
              <a:rPr lang="ko-KR" altLang="en-US" sz="1800" dirty="0">
                <a:ea typeface="Tahoma" panose="020B0604030504040204" pitchFamily="34" charset="0"/>
                <a:cs typeface="Tahoma" panose="020B0604030504040204" pitchFamily="34" charset="0"/>
              </a:rPr>
              <a:t>문서를 기반으로 복구 테스트를 했습니까</a:t>
            </a:r>
            <a:r>
              <a:rPr lang="en-US" altLang="ko-KR" sz="1800" dirty="0">
                <a:ea typeface="Tahoma" panose="020B0604030504040204" pitchFamily="34" charset="0"/>
                <a:cs typeface="Tahoma" panose="020B0604030504040204" pitchFamily="34" charset="0"/>
              </a:rPr>
              <a:t>?</a:t>
            </a:r>
          </a:p>
          <a:p>
            <a:endParaRPr lang="en-US" altLang="ko-KR" sz="1800" dirty="0">
              <a:ea typeface="Tahoma" panose="020B0604030504040204" pitchFamily="34" charset="0"/>
              <a:cs typeface="Tahoma" panose="020B0604030504040204" pitchFamily="34" charset="0"/>
            </a:endParaRPr>
          </a:p>
          <a:p>
            <a:r>
              <a:rPr lang="ko-KR" altLang="en-US" sz="1800" dirty="0">
                <a:ea typeface="Tahoma" panose="020B0604030504040204" pitchFamily="34" charset="0"/>
                <a:cs typeface="Tahoma" panose="020B0604030504040204" pitchFamily="34" charset="0"/>
              </a:rPr>
              <a:t>언제 마지막으로 복구 테스트를 했습니까</a:t>
            </a:r>
            <a:r>
              <a:rPr lang="en-US" altLang="ko-KR" sz="1800" dirty="0">
                <a:ea typeface="Tahoma" panose="020B0604030504040204" pitchFamily="34" charset="0"/>
                <a:cs typeface="Tahoma" panose="020B0604030504040204" pitchFamily="34" charset="0"/>
              </a:rPr>
              <a:t>?</a:t>
            </a:r>
            <a:endParaRPr lang="en-US" sz="1800" dirty="0">
              <a:cs typeface="Tahoma" panose="020B0604030504040204" pitchFamily="34" charset="0"/>
            </a:endParaRPr>
          </a:p>
        </p:txBody>
      </p:sp>
    </p:spTree>
    <p:extLst>
      <p:ext uri="{BB962C8B-B14F-4D97-AF65-F5344CB8AC3E}">
        <p14:creationId xmlns:p14="http://schemas.microsoft.com/office/powerpoint/2010/main" val="1137571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00"/>
                                        <p:tgtEl>
                                          <p:spTgt spid="3">
                                            <p:txEl>
                                              <p:pRg st="4" end="4"/>
                                            </p:txEl>
                                          </p:spTgt>
                                        </p:tgtEl>
                                      </p:cBhvr>
                                    </p:animEffect>
                                    <p:anim calcmode="lin" valueType="num">
                                      <p:cBhvr>
                                        <p:cTn id="2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00"/>
                                        <p:tgtEl>
                                          <p:spTgt spid="3">
                                            <p:txEl>
                                              <p:pRg st="6" end="6"/>
                                            </p:txEl>
                                          </p:spTgt>
                                        </p:tgtEl>
                                      </p:cBhvr>
                                    </p:animEffect>
                                    <p:anim calcmode="lin" valueType="num">
                                      <p:cBhvr>
                                        <p:cTn id="2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00"/>
                                        <p:tgtEl>
                                          <p:spTgt spid="3">
                                            <p:txEl>
                                              <p:pRg st="8" end="8"/>
                                            </p:txEl>
                                          </p:spTgt>
                                        </p:tgtEl>
                                      </p:cBhvr>
                                    </p:animEffect>
                                    <p:anim calcmode="lin" valueType="num">
                                      <p:cBhvr>
                                        <p:cTn id="3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1000"/>
                                        <p:tgtEl>
                                          <p:spTgt spid="3">
                                            <p:txEl>
                                              <p:pRg st="10" end="10"/>
                                            </p:txEl>
                                          </p:spTgt>
                                        </p:tgtEl>
                                      </p:cBhvr>
                                    </p:animEffect>
                                    <p:anim calcmode="lin" valueType="num">
                                      <p:cBhvr>
                                        <p:cTn id="3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73B8-0CB4-4DAF-91D4-9DA17CA062D7}"/>
              </a:ext>
            </a:extLst>
          </p:cNvPr>
          <p:cNvSpPr>
            <a:spLocks noGrp="1"/>
          </p:cNvSpPr>
          <p:nvPr>
            <p:ph type="title"/>
          </p:nvPr>
        </p:nvSpPr>
        <p:spPr/>
        <p:txBody>
          <a:bodyPr>
            <a:normAutofit/>
          </a:bodyPr>
          <a:lstStyle/>
          <a:p>
            <a:r>
              <a:rPr lang="ko-KR" altLang="en-US" dirty="0"/>
              <a:t>대부분의 경우 수동으로 반응해야 합니다</a:t>
            </a:r>
            <a:endParaRPr lang="en-NL" dirty="0"/>
          </a:p>
        </p:txBody>
      </p:sp>
    </p:spTree>
    <p:extLst>
      <p:ext uri="{BB962C8B-B14F-4D97-AF65-F5344CB8AC3E}">
        <p14:creationId xmlns:p14="http://schemas.microsoft.com/office/powerpoint/2010/main" val="33845186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59B7A-8DE4-4E81-9861-6C857A4342D6}"/>
              </a:ext>
            </a:extLst>
          </p:cNvPr>
          <p:cNvSpPr>
            <a:spLocks noGrp="1"/>
          </p:cNvSpPr>
          <p:nvPr>
            <p:ph type="title"/>
          </p:nvPr>
        </p:nvSpPr>
        <p:spPr>
          <a:xfrm>
            <a:off x="389436" y="2196805"/>
            <a:ext cx="6001839" cy="677108"/>
          </a:xfrm>
        </p:spPr>
        <p:txBody>
          <a:bodyPr>
            <a:normAutofit/>
          </a:bodyPr>
          <a:lstStyle/>
          <a:p>
            <a:r>
              <a:rPr lang="en-US" dirty="0"/>
              <a:t>Veeam</a:t>
            </a:r>
            <a:r>
              <a:rPr lang="ko-KR" altLang="en-US" dirty="0"/>
              <a:t>이 도와드립니다</a:t>
            </a:r>
            <a:r>
              <a:rPr lang="en-US" altLang="ko-KR" dirty="0"/>
              <a:t>.</a:t>
            </a:r>
            <a:endParaRPr lang="en-NL" dirty="0"/>
          </a:p>
        </p:txBody>
      </p:sp>
    </p:spTree>
    <p:extLst>
      <p:ext uri="{BB962C8B-B14F-4D97-AF65-F5344CB8AC3E}">
        <p14:creationId xmlns:p14="http://schemas.microsoft.com/office/powerpoint/2010/main" val="16411196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84B05-A40F-4E44-A03E-70B81FC15636}"/>
              </a:ext>
            </a:extLst>
          </p:cNvPr>
          <p:cNvSpPr txBox="1"/>
          <p:nvPr/>
        </p:nvSpPr>
        <p:spPr>
          <a:xfrm>
            <a:off x="360000" y="1172082"/>
            <a:ext cx="1535595" cy="400110"/>
          </a:xfrm>
          <a:prstGeom prst="rect">
            <a:avLst/>
          </a:prstGeom>
        </p:spPr>
        <p:txBody>
          <a:bodyPr wrap="square" rtlCol="0" anchor="ctr">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dirty="0">
                <a:solidFill>
                  <a:srgbClr val="93EB20"/>
                </a:solidFill>
                <a:latin typeface="Tahoma"/>
                <a:cs typeface="Tahoma" panose="020B0604030504040204" pitchFamily="34" charset="0"/>
              </a:rPr>
              <a:t>Challenge</a:t>
            </a:r>
            <a:endParaRPr kumimoji="0" lang="en-US" sz="2000" b="0" i="0" u="none" strike="noStrike" kern="1200" cap="none" spc="0" normalizeH="0" baseline="0" noProof="0" dirty="0">
              <a:ln>
                <a:noFill/>
              </a:ln>
              <a:solidFill>
                <a:srgbClr val="000000"/>
              </a:solidFill>
              <a:effectLst/>
              <a:uLnTx/>
              <a:uFillTx/>
              <a:latin typeface="Tahoma"/>
            </a:endParaRPr>
          </a:p>
        </p:txBody>
      </p:sp>
      <p:sp>
        <p:nvSpPr>
          <p:cNvPr id="16" name="Title 2">
            <a:extLst>
              <a:ext uri="{FF2B5EF4-FFF2-40B4-BE49-F238E27FC236}">
                <a16:creationId xmlns:a16="http://schemas.microsoft.com/office/drawing/2014/main" id="{5F28A610-C6CB-4F37-9FF9-37CF71234189}"/>
              </a:ext>
            </a:extLst>
          </p:cNvPr>
          <p:cNvSpPr txBox="1">
            <a:spLocks/>
          </p:cNvSpPr>
          <p:nvPr/>
        </p:nvSpPr>
        <p:spPr>
          <a:xfrm>
            <a:off x="444500" y="4273442"/>
            <a:ext cx="6324600" cy="307777"/>
          </a:xfrm>
          <a:prstGeom prst="rect">
            <a:avLst/>
          </a:prstGeom>
        </p:spPr>
        <p:txBody>
          <a:bodyPr vert="horz" wrap="square" lIns="0" tIns="0" rIns="0" bIns="0" rtlCol="0" anchor="ctr">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lvl="0">
              <a:spcAft>
                <a:spcPts val="600"/>
              </a:spcAft>
              <a:defRPr/>
            </a:pPr>
            <a:r>
              <a:rPr lang="ko-KR" altLang="en-US" sz="2000" dirty="0" err="1">
                <a:solidFill>
                  <a:srgbClr val="93EB20"/>
                </a:solidFill>
                <a:cs typeface="Tahoma" panose="020B0604030504040204" pitchFamily="34" charset="0"/>
              </a:rPr>
              <a:t>무중단</a:t>
            </a:r>
            <a:r>
              <a:rPr lang="ko-KR" altLang="en-US" sz="2000" dirty="0">
                <a:solidFill>
                  <a:srgbClr val="93EB20"/>
                </a:solidFill>
                <a:cs typeface="Tahoma" panose="020B0604030504040204" pitchFamily="34" charset="0"/>
              </a:rPr>
              <a:t> 운영 및 비즈니스 가속화</a:t>
            </a:r>
            <a:endParaRPr lang="en-US" sz="2000" dirty="0">
              <a:solidFill>
                <a:srgbClr val="93EB20"/>
              </a:solidFill>
              <a:cs typeface="Tahoma" panose="020B0604030504040204" pitchFamily="34" charset="0"/>
            </a:endParaRPr>
          </a:p>
        </p:txBody>
      </p:sp>
      <p:sp>
        <p:nvSpPr>
          <p:cNvPr id="23" name="TextBox 22">
            <a:extLst>
              <a:ext uri="{FF2B5EF4-FFF2-40B4-BE49-F238E27FC236}">
                <a16:creationId xmlns:a16="http://schemas.microsoft.com/office/drawing/2014/main" id="{C6342CF6-0E17-4427-B7AA-C55462C5021D}"/>
              </a:ext>
            </a:extLst>
          </p:cNvPr>
          <p:cNvSpPr txBox="1"/>
          <p:nvPr/>
        </p:nvSpPr>
        <p:spPr>
          <a:xfrm>
            <a:off x="4258878" y="1172082"/>
            <a:ext cx="1277052" cy="400110"/>
          </a:xfrm>
          <a:prstGeom prst="rect">
            <a:avLst/>
          </a:prstGeom>
        </p:spPr>
        <p:txBody>
          <a:bodyPr wrap="square" rtlCol="0" anchor="ctr">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en-US" sz="2000">
                <a:solidFill>
                  <a:srgbClr val="93EB20"/>
                </a:solidFill>
              </a:rPr>
              <a:t>Solution</a:t>
            </a:r>
          </a:p>
        </p:txBody>
      </p:sp>
      <p:grpSp>
        <p:nvGrpSpPr>
          <p:cNvPr id="12" name="Group 11">
            <a:extLst>
              <a:ext uri="{FF2B5EF4-FFF2-40B4-BE49-F238E27FC236}">
                <a16:creationId xmlns:a16="http://schemas.microsoft.com/office/drawing/2014/main" id="{FD712A35-E6CE-46F1-BD6D-CA29C20AB0EB}"/>
              </a:ext>
            </a:extLst>
          </p:cNvPr>
          <p:cNvGrpSpPr/>
          <p:nvPr/>
        </p:nvGrpSpPr>
        <p:grpSpPr>
          <a:xfrm>
            <a:off x="4390541" y="1803401"/>
            <a:ext cx="5059813" cy="221295"/>
            <a:chOff x="4809641" y="1685329"/>
            <a:chExt cx="5059813" cy="221295"/>
          </a:xfrm>
        </p:grpSpPr>
        <p:sp>
          <p:nvSpPr>
            <p:cNvPr id="20" name="Rectangle 19">
              <a:extLst>
                <a:ext uri="{FF2B5EF4-FFF2-40B4-BE49-F238E27FC236}">
                  <a16:creationId xmlns:a16="http://schemas.microsoft.com/office/drawing/2014/main" id="{E13FE8D0-CDB4-44E3-A7D5-3B8C9A23D7A6}"/>
                </a:ext>
              </a:extLst>
            </p:cNvPr>
            <p:cNvSpPr/>
            <p:nvPr/>
          </p:nvSpPr>
          <p:spPr>
            <a:xfrm>
              <a:off x="5297454" y="1703643"/>
              <a:ext cx="4572000" cy="184666"/>
            </a:xfrm>
            <a:prstGeom prst="rect">
              <a:avLst/>
            </a:prstGeom>
          </p:spPr>
          <p:txBody>
            <a:bodyPr lIns="0" tIns="0" rIns="0" bIns="0" anchor="ctr">
              <a:spAutoFit/>
            </a:bodyPr>
            <a:lstStyle/>
            <a:p>
              <a:pPr marL="0" lvl="1">
                <a:defRPr/>
              </a:pPr>
              <a:r>
                <a:rPr lang="en-US" altLang="ko-KR" sz="1200" dirty="0">
                  <a:solidFill>
                    <a:schemeClr val="bg1"/>
                  </a:solidFill>
                </a:rPr>
                <a:t>DR</a:t>
              </a:r>
              <a:r>
                <a:rPr lang="ko-KR" altLang="en-US" sz="1200" dirty="0">
                  <a:solidFill>
                    <a:schemeClr val="bg1"/>
                  </a:solidFill>
                </a:rPr>
                <a:t> 및 마이그레이션 작업을 위한 지능적인 통합 서비스</a:t>
              </a:r>
              <a:endParaRPr lang="en-US" sz="1200" dirty="0">
                <a:solidFill>
                  <a:schemeClr val="bg1"/>
                </a:solidFill>
              </a:endParaRPr>
            </a:p>
          </p:txBody>
        </p:sp>
        <p:pic>
          <p:nvPicPr>
            <p:cNvPr id="27" name="Graphic 26">
              <a:extLst>
                <a:ext uri="{FF2B5EF4-FFF2-40B4-BE49-F238E27FC236}">
                  <a16:creationId xmlns:a16="http://schemas.microsoft.com/office/drawing/2014/main" id="{A50BCCCB-0B94-4DC2-9CB2-3298E72A6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9641" y="1685329"/>
              <a:ext cx="221295" cy="221295"/>
            </a:xfrm>
            <a:prstGeom prst="rect">
              <a:avLst/>
            </a:prstGeom>
          </p:spPr>
        </p:pic>
      </p:grpSp>
      <p:grpSp>
        <p:nvGrpSpPr>
          <p:cNvPr id="13" name="Group 12">
            <a:extLst>
              <a:ext uri="{FF2B5EF4-FFF2-40B4-BE49-F238E27FC236}">
                <a16:creationId xmlns:a16="http://schemas.microsoft.com/office/drawing/2014/main" id="{00963270-AA72-463F-92AA-99C9E774CEF1}"/>
              </a:ext>
            </a:extLst>
          </p:cNvPr>
          <p:cNvGrpSpPr/>
          <p:nvPr/>
        </p:nvGrpSpPr>
        <p:grpSpPr>
          <a:xfrm>
            <a:off x="4390541" y="2334328"/>
            <a:ext cx="5059813" cy="221295"/>
            <a:chOff x="4809641" y="2257491"/>
            <a:chExt cx="5059813" cy="221295"/>
          </a:xfrm>
        </p:grpSpPr>
        <p:sp>
          <p:nvSpPr>
            <p:cNvPr id="3" name="Rectangle 2">
              <a:extLst>
                <a:ext uri="{FF2B5EF4-FFF2-40B4-BE49-F238E27FC236}">
                  <a16:creationId xmlns:a16="http://schemas.microsoft.com/office/drawing/2014/main" id="{5566D3CA-90A0-4742-AA72-16B3B51788CB}"/>
                </a:ext>
              </a:extLst>
            </p:cNvPr>
            <p:cNvSpPr/>
            <p:nvPr/>
          </p:nvSpPr>
          <p:spPr>
            <a:xfrm>
              <a:off x="5297454" y="2275806"/>
              <a:ext cx="4572000" cy="184666"/>
            </a:xfrm>
            <a:prstGeom prst="rect">
              <a:avLst/>
            </a:prstGeom>
          </p:spPr>
          <p:txBody>
            <a:bodyPr lIns="0" tIns="0" rIns="0" bIns="0" anchor="ctr">
              <a:spAutoFit/>
            </a:bodyPr>
            <a:lstStyle/>
            <a:p>
              <a:pPr marL="0" lvl="1">
                <a:defRPr/>
              </a:pPr>
              <a:r>
                <a:rPr lang="ko-KR" altLang="en-US" sz="1200">
                  <a:solidFill>
                    <a:schemeClr val="bg1"/>
                  </a:solidFill>
                </a:rPr>
                <a:t>백업 데이터로 </a:t>
              </a:r>
              <a:r>
                <a:rPr lang="ko-KR" altLang="en-US" sz="1200" dirty="0">
                  <a:solidFill>
                    <a:schemeClr val="bg1"/>
                  </a:solidFill>
                </a:rPr>
                <a:t>테스트 및 </a:t>
              </a:r>
              <a:r>
                <a:rPr lang="ko-KR" altLang="en-US" sz="1200" dirty="0" err="1">
                  <a:solidFill>
                    <a:schemeClr val="bg1"/>
                  </a:solidFill>
                </a:rPr>
                <a:t>샌드</a:t>
              </a:r>
              <a:r>
                <a:rPr lang="ko-KR" altLang="en-US" sz="1200" dirty="0">
                  <a:solidFill>
                    <a:schemeClr val="bg1"/>
                  </a:solidFill>
                </a:rPr>
                <a:t> 박스 환경 배포</a:t>
              </a:r>
              <a:endParaRPr lang="en-US" sz="1200" dirty="0">
                <a:solidFill>
                  <a:schemeClr val="bg1"/>
                </a:solidFill>
              </a:endParaRPr>
            </a:p>
          </p:txBody>
        </p:sp>
        <p:pic>
          <p:nvPicPr>
            <p:cNvPr id="28" name="Graphic 27">
              <a:extLst>
                <a:ext uri="{FF2B5EF4-FFF2-40B4-BE49-F238E27FC236}">
                  <a16:creationId xmlns:a16="http://schemas.microsoft.com/office/drawing/2014/main" id="{2343BDA0-E12D-4315-80F7-76829E3A57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9641" y="2257491"/>
              <a:ext cx="221295" cy="221295"/>
            </a:xfrm>
            <a:prstGeom prst="rect">
              <a:avLst/>
            </a:prstGeom>
          </p:spPr>
        </p:pic>
      </p:grpSp>
      <p:grpSp>
        <p:nvGrpSpPr>
          <p:cNvPr id="14" name="Group 13">
            <a:extLst>
              <a:ext uri="{FF2B5EF4-FFF2-40B4-BE49-F238E27FC236}">
                <a16:creationId xmlns:a16="http://schemas.microsoft.com/office/drawing/2014/main" id="{DB60B103-96B3-4CB8-BC0A-CDF36997F61A}"/>
              </a:ext>
            </a:extLst>
          </p:cNvPr>
          <p:cNvGrpSpPr/>
          <p:nvPr/>
        </p:nvGrpSpPr>
        <p:grpSpPr>
          <a:xfrm>
            <a:off x="4381360" y="2865255"/>
            <a:ext cx="5068994" cy="221295"/>
            <a:chOff x="4800460" y="2850718"/>
            <a:chExt cx="5068994" cy="221295"/>
          </a:xfrm>
        </p:grpSpPr>
        <p:sp>
          <p:nvSpPr>
            <p:cNvPr id="21" name="Rectangle 20">
              <a:extLst>
                <a:ext uri="{FF2B5EF4-FFF2-40B4-BE49-F238E27FC236}">
                  <a16:creationId xmlns:a16="http://schemas.microsoft.com/office/drawing/2014/main" id="{D69BC3B6-2688-4377-AD75-55049B193D18}"/>
                </a:ext>
              </a:extLst>
            </p:cNvPr>
            <p:cNvSpPr/>
            <p:nvPr/>
          </p:nvSpPr>
          <p:spPr>
            <a:xfrm>
              <a:off x="5297454" y="2869033"/>
              <a:ext cx="4572000" cy="184666"/>
            </a:xfrm>
            <a:prstGeom prst="rect">
              <a:avLst/>
            </a:prstGeom>
          </p:spPr>
          <p:txBody>
            <a:bodyPr lIns="0" tIns="0" rIns="0" bIns="0" anchor="ctr">
              <a:spAutoFit/>
            </a:bodyPr>
            <a:lstStyle/>
            <a:p>
              <a:pPr marL="0" lvl="1">
                <a:defRPr/>
              </a:pPr>
              <a:r>
                <a:rPr lang="en-US" altLang="ko-KR" sz="1200" dirty="0">
                  <a:solidFill>
                    <a:schemeClr val="bg1"/>
                  </a:solidFill>
                </a:rPr>
                <a:t>DR </a:t>
              </a:r>
              <a:r>
                <a:rPr lang="ko-KR" altLang="en-US" sz="1200" dirty="0">
                  <a:solidFill>
                    <a:schemeClr val="bg1"/>
                  </a:solidFill>
                </a:rPr>
                <a:t>및 마이그레이션 계획의 자동 테스트</a:t>
              </a:r>
              <a:endParaRPr lang="en-US" sz="1200" dirty="0">
                <a:solidFill>
                  <a:schemeClr val="bg1"/>
                </a:solidFill>
              </a:endParaRPr>
            </a:p>
          </p:txBody>
        </p:sp>
        <p:pic>
          <p:nvPicPr>
            <p:cNvPr id="29" name="Graphic 28">
              <a:extLst>
                <a:ext uri="{FF2B5EF4-FFF2-40B4-BE49-F238E27FC236}">
                  <a16:creationId xmlns:a16="http://schemas.microsoft.com/office/drawing/2014/main" id="{1A9C27C7-9A75-4ABB-BF69-B96EB1285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0460" y="2850718"/>
              <a:ext cx="221295" cy="221295"/>
            </a:xfrm>
            <a:prstGeom prst="rect">
              <a:avLst/>
            </a:prstGeom>
          </p:spPr>
        </p:pic>
      </p:grpSp>
      <p:grpSp>
        <p:nvGrpSpPr>
          <p:cNvPr id="17" name="Group 16">
            <a:extLst>
              <a:ext uri="{FF2B5EF4-FFF2-40B4-BE49-F238E27FC236}">
                <a16:creationId xmlns:a16="http://schemas.microsoft.com/office/drawing/2014/main" id="{A260A1DA-23D2-4E17-B1B6-B8CA1BEA5F96}"/>
              </a:ext>
            </a:extLst>
          </p:cNvPr>
          <p:cNvGrpSpPr/>
          <p:nvPr/>
        </p:nvGrpSpPr>
        <p:grpSpPr>
          <a:xfrm>
            <a:off x="4381359" y="3396181"/>
            <a:ext cx="2682017" cy="221295"/>
            <a:chOff x="4800459" y="3415647"/>
            <a:chExt cx="2682017" cy="221295"/>
          </a:xfrm>
        </p:grpSpPr>
        <p:sp>
          <p:nvSpPr>
            <p:cNvPr id="5" name="Rectangle 4">
              <a:extLst>
                <a:ext uri="{FF2B5EF4-FFF2-40B4-BE49-F238E27FC236}">
                  <a16:creationId xmlns:a16="http://schemas.microsoft.com/office/drawing/2014/main" id="{48B63147-55E5-44F0-B45A-85CD87859EA5}"/>
                </a:ext>
              </a:extLst>
            </p:cNvPr>
            <p:cNvSpPr/>
            <p:nvPr/>
          </p:nvSpPr>
          <p:spPr>
            <a:xfrm>
              <a:off x="5297454" y="3433961"/>
              <a:ext cx="2185022" cy="184666"/>
            </a:xfrm>
            <a:prstGeom prst="rect">
              <a:avLst/>
            </a:prstGeom>
          </p:spPr>
          <p:txBody>
            <a:bodyPr wrap="none" lIns="0" tIns="0" rIns="0" bIns="0" anchor="ctr">
              <a:spAutoFit/>
            </a:bodyPr>
            <a:lstStyle/>
            <a:p>
              <a:pPr marL="0" lvl="1">
                <a:defRPr/>
              </a:pPr>
              <a:r>
                <a:rPr lang="ko-KR" altLang="en-US" sz="1200" dirty="0">
                  <a:solidFill>
                    <a:schemeClr val="bg1"/>
                  </a:solidFill>
                </a:rPr>
                <a:t>문서화 된 결과로 </a:t>
              </a:r>
              <a:r>
                <a:rPr lang="en-US" altLang="ko-KR" sz="1200" dirty="0">
                  <a:solidFill>
                    <a:schemeClr val="bg1"/>
                  </a:solidFill>
                </a:rPr>
                <a:t>SLA </a:t>
              </a:r>
              <a:r>
                <a:rPr lang="ko-KR" altLang="en-US" sz="1200" dirty="0">
                  <a:solidFill>
                    <a:schemeClr val="bg1"/>
                  </a:solidFill>
                </a:rPr>
                <a:t>달성 사례</a:t>
              </a:r>
              <a:endParaRPr lang="en-US" sz="1200" dirty="0">
                <a:solidFill>
                  <a:schemeClr val="bg1"/>
                </a:solidFill>
              </a:endParaRPr>
            </a:p>
          </p:txBody>
        </p:sp>
        <p:pic>
          <p:nvPicPr>
            <p:cNvPr id="30" name="Graphic 29">
              <a:extLst>
                <a:ext uri="{FF2B5EF4-FFF2-40B4-BE49-F238E27FC236}">
                  <a16:creationId xmlns:a16="http://schemas.microsoft.com/office/drawing/2014/main" id="{6394EBEC-529E-4402-9D13-BF6A521BF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00459" y="3415647"/>
              <a:ext cx="221295" cy="221295"/>
            </a:xfrm>
            <a:prstGeom prst="rect">
              <a:avLst/>
            </a:prstGeom>
          </p:spPr>
        </p:pic>
      </p:grpSp>
      <p:grpSp>
        <p:nvGrpSpPr>
          <p:cNvPr id="19" name="Group 18">
            <a:extLst>
              <a:ext uri="{FF2B5EF4-FFF2-40B4-BE49-F238E27FC236}">
                <a16:creationId xmlns:a16="http://schemas.microsoft.com/office/drawing/2014/main" id="{8CA5929D-C548-421F-998E-63628330B883}"/>
              </a:ext>
            </a:extLst>
          </p:cNvPr>
          <p:cNvGrpSpPr/>
          <p:nvPr/>
        </p:nvGrpSpPr>
        <p:grpSpPr>
          <a:xfrm>
            <a:off x="458936" y="1808696"/>
            <a:ext cx="5054363" cy="216000"/>
            <a:chOff x="458936" y="1808696"/>
            <a:chExt cx="5054363" cy="216000"/>
          </a:xfrm>
        </p:grpSpPr>
        <p:sp>
          <p:nvSpPr>
            <p:cNvPr id="32" name="Rectangle 31">
              <a:extLst>
                <a:ext uri="{FF2B5EF4-FFF2-40B4-BE49-F238E27FC236}">
                  <a16:creationId xmlns:a16="http://schemas.microsoft.com/office/drawing/2014/main" id="{E9D9DEA0-0D76-4DF4-8079-9081BA5DBA9C}"/>
                </a:ext>
              </a:extLst>
            </p:cNvPr>
            <p:cNvSpPr/>
            <p:nvPr/>
          </p:nvSpPr>
          <p:spPr>
            <a:xfrm>
              <a:off x="941299" y="1821715"/>
              <a:ext cx="4572000" cy="184666"/>
            </a:xfrm>
            <a:prstGeom prst="rect">
              <a:avLst/>
            </a:prstGeom>
          </p:spPr>
          <p:txBody>
            <a:bodyPr lIns="0" tIns="0" rIns="0" bIns="0" anchor="ctr">
              <a:spAutoFit/>
            </a:bodyPr>
            <a:lstStyle/>
            <a:p>
              <a:pPr marL="0" lvl="1">
                <a:defRPr/>
              </a:pPr>
              <a:r>
                <a:rPr lang="en-US" altLang="ko-KR" sz="1200" dirty="0">
                  <a:solidFill>
                    <a:srgbClr val="FFFFFF"/>
                  </a:solidFill>
                </a:rPr>
                <a:t>DR </a:t>
              </a:r>
              <a:r>
                <a:rPr lang="ko-KR" altLang="en-US" sz="1200" dirty="0">
                  <a:solidFill>
                    <a:srgbClr val="FFFFFF"/>
                  </a:solidFill>
                </a:rPr>
                <a:t>및 마이그레이션 성공 개선</a:t>
              </a:r>
              <a:endParaRPr lang="en-US" sz="1200" dirty="0">
                <a:solidFill>
                  <a:srgbClr val="FFFFFF"/>
                </a:solidFill>
              </a:endParaRPr>
            </a:p>
          </p:txBody>
        </p:sp>
        <p:pic>
          <p:nvPicPr>
            <p:cNvPr id="33" name="Graphic 32">
              <a:extLst>
                <a:ext uri="{FF2B5EF4-FFF2-40B4-BE49-F238E27FC236}">
                  <a16:creationId xmlns:a16="http://schemas.microsoft.com/office/drawing/2014/main" id="{634F2C95-EE5F-4EAC-88DC-33DC14833D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36" y="1808696"/>
              <a:ext cx="216000" cy="216000"/>
            </a:xfrm>
            <a:prstGeom prst="rect">
              <a:avLst/>
            </a:prstGeom>
          </p:spPr>
        </p:pic>
      </p:grpSp>
      <p:grpSp>
        <p:nvGrpSpPr>
          <p:cNvPr id="18" name="Group 17">
            <a:extLst>
              <a:ext uri="{FF2B5EF4-FFF2-40B4-BE49-F238E27FC236}">
                <a16:creationId xmlns:a16="http://schemas.microsoft.com/office/drawing/2014/main" id="{DF3323F3-562E-4A57-9C95-D3DA82CDB36F}"/>
              </a:ext>
            </a:extLst>
          </p:cNvPr>
          <p:cNvGrpSpPr/>
          <p:nvPr/>
        </p:nvGrpSpPr>
        <p:grpSpPr>
          <a:xfrm>
            <a:off x="458936" y="2352642"/>
            <a:ext cx="5054363" cy="216000"/>
            <a:chOff x="458936" y="2352642"/>
            <a:chExt cx="5054363" cy="216000"/>
          </a:xfrm>
        </p:grpSpPr>
        <p:sp>
          <p:nvSpPr>
            <p:cNvPr id="34" name="Rectangle 33">
              <a:extLst>
                <a:ext uri="{FF2B5EF4-FFF2-40B4-BE49-F238E27FC236}">
                  <a16:creationId xmlns:a16="http://schemas.microsoft.com/office/drawing/2014/main" id="{D8AA0798-4A58-4EF6-8A41-108C28821045}"/>
                </a:ext>
              </a:extLst>
            </p:cNvPr>
            <p:cNvSpPr/>
            <p:nvPr/>
          </p:nvSpPr>
          <p:spPr>
            <a:xfrm>
              <a:off x="941299" y="2352642"/>
              <a:ext cx="4572000" cy="184666"/>
            </a:xfrm>
            <a:prstGeom prst="rect">
              <a:avLst/>
            </a:prstGeom>
          </p:spPr>
          <p:txBody>
            <a:bodyPr lIns="0" tIns="0" rIns="0" bIns="0" anchor="ctr">
              <a:spAutoFit/>
            </a:bodyPr>
            <a:lstStyle/>
            <a:p>
              <a:pPr marL="0" lvl="1">
                <a:defRPr/>
              </a:pPr>
              <a:r>
                <a:rPr lang="ko-KR" altLang="en-US" sz="1200" dirty="0">
                  <a:solidFill>
                    <a:srgbClr val="FFFFFF"/>
                  </a:solidFill>
                </a:rPr>
                <a:t>응용 프로그램 개발 극대화</a:t>
              </a:r>
              <a:endParaRPr lang="en-US" sz="1200" dirty="0">
                <a:solidFill>
                  <a:srgbClr val="FFFFFF"/>
                </a:solidFill>
              </a:endParaRPr>
            </a:p>
          </p:txBody>
        </p:sp>
        <p:pic>
          <p:nvPicPr>
            <p:cNvPr id="35" name="Graphic 34">
              <a:extLst>
                <a:ext uri="{FF2B5EF4-FFF2-40B4-BE49-F238E27FC236}">
                  <a16:creationId xmlns:a16="http://schemas.microsoft.com/office/drawing/2014/main" id="{D802BC7A-8094-486D-A6EC-BEDA96DCF6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36" y="2352642"/>
              <a:ext cx="216000" cy="216000"/>
            </a:xfrm>
            <a:prstGeom prst="rect">
              <a:avLst/>
            </a:prstGeom>
          </p:spPr>
        </p:pic>
      </p:grpSp>
      <p:grpSp>
        <p:nvGrpSpPr>
          <p:cNvPr id="6" name="Group 5">
            <a:extLst>
              <a:ext uri="{FF2B5EF4-FFF2-40B4-BE49-F238E27FC236}">
                <a16:creationId xmlns:a16="http://schemas.microsoft.com/office/drawing/2014/main" id="{339761CE-0541-4352-9AF8-C6F5ED7BA1C6}"/>
              </a:ext>
            </a:extLst>
          </p:cNvPr>
          <p:cNvGrpSpPr/>
          <p:nvPr/>
        </p:nvGrpSpPr>
        <p:grpSpPr>
          <a:xfrm>
            <a:off x="458936" y="2871379"/>
            <a:ext cx="5054363" cy="216000"/>
            <a:chOff x="458936" y="2871379"/>
            <a:chExt cx="5054363" cy="216000"/>
          </a:xfrm>
        </p:grpSpPr>
        <p:sp>
          <p:nvSpPr>
            <p:cNvPr id="37" name="Rectangle 36">
              <a:extLst>
                <a:ext uri="{FF2B5EF4-FFF2-40B4-BE49-F238E27FC236}">
                  <a16:creationId xmlns:a16="http://schemas.microsoft.com/office/drawing/2014/main" id="{A6999140-0092-49BC-8040-2A47CE02D1E3}"/>
                </a:ext>
              </a:extLst>
            </p:cNvPr>
            <p:cNvSpPr/>
            <p:nvPr/>
          </p:nvSpPr>
          <p:spPr>
            <a:xfrm>
              <a:off x="941299" y="2883569"/>
              <a:ext cx="4572000" cy="184666"/>
            </a:xfrm>
            <a:prstGeom prst="rect">
              <a:avLst/>
            </a:prstGeom>
          </p:spPr>
          <p:txBody>
            <a:bodyPr lIns="0" tIns="0" rIns="0" bIns="0" anchor="ctr">
              <a:spAutoFit/>
            </a:bodyPr>
            <a:lstStyle/>
            <a:p>
              <a:pPr marL="0" lvl="1">
                <a:defRPr/>
              </a:pPr>
              <a:r>
                <a:rPr lang="ko-KR" altLang="en-US" sz="1200" dirty="0">
                  <a:solidFill>
                    <a:srgbClr val="FFFFFF"/>
                  </a:solidFill>
                </a:rPr>
                <a:t>서비스 연속성 유지</a:t>
              </a:r>
              <a:endParaRPr lang="en-US" sz="1200" dirty="0">
                <a:solidFill>
                  <a:srgbClr val="FFFFFF"/>
                </a:solidFill>
              </a:endParaRPr>
            </a:p>
          </p:txBody>
        </p:sp>
        <p:pic>
          <p:nvPicPr>
            <p:cNvPr id="36" name="Graphic 35">
              <a:extLst>
                <a:ext uri="{FF2B5EF4-FFF2-40B4-BE49-F238E27FC236}">
                  <a16:creationId xmlns:a16="http://schemas.microsoft.com/office/drawing/2014/main" id="{88066D0D-FAC7-4131-8D6C-7C6E3D6298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36" y="2871379"/>
              <a:ext cx="216000" cy="216000"/>
            </a:xfrm>
            <a:prstGeom prst="rect">
              <a:avLst/>
            </a:prstGeom>
          </p:spPr>
        </p:pic>
      </p:grpSp>
      <p:grpSp>
        <p:nvGrpSpPr>
          <p:cNvPr id="4" name="Group 3">
            <a:extLst>
              <a:ext uri="{FF2B5EF4-FFF2-40B4-BE49-F238E27FC236}">
                <a16:creationId xmlns:a16="http://schemas.microsoft.com/office/drawing/2014/main" id="{EA43C290-576F-4FCC-8A24-081EDB19563F}"/>
              </a:ext>
            </a:extLst>
          </p:cNvPr>
          <p:cNvGrpSpPr/>
          <p:nvPr/>
        </p:nvGrpSpPr>
        <p:grpSpPr>
          <a:xfrm>
            <a:off x="458936" y="3396433"/>
            <a:ext cx="1984483" cy="216000"/>
            <a:chOff x="458936" y="3396433"/>
            <a:chExt cx="1984483" cy="216000"/>
          </a:xfrm>
        </p:grpSpPr>
        <p:sp>
          <p:nvSpPr>
            <p:cNvPr id="31" name="Rectangle 30">
              <a:extLst>
                <a:ext uri="{FF2B5EF4-FFF2-40B4-BE49-F238E27FC236}">
                  <a16:creationId xmlns:a16="http://schemas.microsoft.com/office/drawing/2014/main" id="{4F085C01-3DC9-4C00-B2CB-43BFA15DD911}"/>
                </a:ext>
              </a:extLst>
            </p:cNvPr>
            <p:cNvSpPr/>
            <p:nvPr/>
          </p:nvSpPr>
          <p:spPr>
            <a:xfrm>
              <a:off x="962244" y="3414495"/>
              <a:ext cx="1481175" cy="184666"/>
            </a:xfrm>
            <a:prstGeom prst="rect">
              <a:avLst/>
            </a:prstGeom>
          </p:spPr>
          <p:txBody>
            <a:bodyPr wrap="none" lIns="0" tIns="0" rIns="0" bIns="0" anchor="ctr">
              <a:spAutoFit/>
            </a:bodyPr>
            <a:lstStyle/>
            <a:p>
              <a:pPr marL="0" lvl="1">
                <a:defRPr/>
              </a:pPr>
              <a:r>
                <a:rPr lang="ko-KR" altLang="en-US" sz="1200" dirty="0">
                  <a:solidFill>
                    <a:srgbClr val="FFFFFF"/>
                  </a:solidFill>
                </a:rPr>
                <a:t>플랫폼의 신뢰성 입증</a:t>
              </a:r>
              <a:endParaRPr lang="en-US" sz="1200" dirty="0">
                <a:solidFill>
                  <a:srgbClr val="FFFFFF"/>
                </a:solidFill>
              </a:endParaRPr>
            </a:p>
          </p:txBody>
        </p:sp>
        <p:pic>
          <p:nvPicPr>
            <p:cNvPr id="41" name="Graphic 40">
              <a:extLst>
                <a:ext uri="{FF2B5EF4-FFF2-40B4-BE49-F238E27FC236}">
                  <a16:creationId xmlns:a16="http://schemas.microsoft.com/office/drawing/2014/main" id="{B7CE2F8C-6731-4886-B89B-BC4B0DEC73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936" y="3396433"/>
              <a:ext cx="216000" cy="216000"/>
            </a:xfrm>
            <a:prstGeom prst="rect">
              <a:avLst/>
            </a:prstGeom>
          </p:spPr>
        </p:pic>
      </p:grpSp>
      <p:sp>
        <p:nvSpPr>
          <p:cNvPr id="9" name="Title 8">
            <a:extLst>
              <a:ext uri="{FF2B5EF4-FFF2-40B4-BE49-F238E27FC236}">
                <a16:creationId xmlns:a16="http://schemas.microsoft.com/office/drawing/2014/main" id="{324E4F7A-EBD6-4A6F-B831-AF5ED46F421B}"/>
              </a:ext>
            </a:extLst>
          </p:cNvPr>
          <p:cNvSpPr>
            <a:spLocks noGrp="1"/>
          </p:cNvSpPr>
          <p:nvPr>
            <p:ph type="title"/>
          </p:nvPr>
        </p:nvSpPr>
        <p:spPr/>
        <p:txBody>
          <a:bodyPr/>
          <a:lstStyle/>
          <a:p>
            <a:r>
              <a:rPr lang="ko-KR" altLang="en-US" dirty="0"/>
              <a:t>통합 서비스 자동화</a:t>
            </a:r>
            <a:endParaRPr lang="en-NL" dirty="0"/>
          </a:p>
        </p:txBody>
      </p:sp>
    </p:spTree>
    <p:extLst>
      <p:ext uri="{BB962C8B-B14F-4D97-AF65-F5344CB8AC3E}">
        <p14:creationId xmlns:p14="http://schemas.microsoft.com/office/powerpoint/2010/main" val="126302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44FFD25-0838-45AC-9C4F-7B9464F120CD}"/>
              </a:ext>
            </a:extLst>
          </p:cNvPr>
          <p:cNvGrpSpPr/>
          <p:nvPr/>
        </p:nvGrpSpPr>
        <p:grpSpPr>
          <a:xfrm>
            <a:off x="4990872" y="1962645"/>
            <a:ext cx="4437536" cy="294545"/>
            <a:chOff x="360000" y="1612328"/>
            <a:chExt cx="4881290" cy="324000"/>
          </a:xfrm>
        </p:grpSpPr>
        <p:sp>
          <p:nvSpPr>
            <p:cNvPr id="21" name="TextBox 20">
              <a:extLst>
                <a:ext uri="{FF2B5EF4-FFF2-40B4-BE49-F238E27FC236}">
                  <a16:creationId xmlns:a16="http://schemas.microsoft.com/office/drawing/2014/main" id="{D3CD5489-5B70-42CC-B1E1-E13BF687DC93}"/>
                </a:ext>
              </a:extLst>
            </p:cNvPr>
            <p:cNvSpPr txBox="1"/>
            <p:nvPr/>
          </p:nvSpPr>
          <p:spPr>
            <a:xfrm>
              <a:off x="683998" y="1621977"/>
              <a:ext cx="4557292" cy="304699"/>
            </a:xfrm>
            <a:prstGeom prst="rect">
              <a:avLst/>
            </a:prstGeom>
          </p:spPr>
          <p:txBody>
            <a:bodyPr wrap="square" rtlCol="0" anchor="ctr">
              <a:spAutoFit/>
            </a:bodyPr>
            <a:lstStyle/>
            <a:p>
              <a:r>
                <a:rPr lang="ko-KR" altLang="en-US" sz="1200" dirty="0">
                  <a:solidFill>
                    <a:schemeClr val="bg2"/>
                  </a:solidFill>
                </a:rPr>
                <a:t>자동화된 테스트를 통해 운영 효율성 확보</a:t>
              </a:r>
              <a:endParaRPr lang="en-US" sz="1200" dirty="0">
                <a:solidFill>
                  <a:schemeClr val="bg2"/>
                </a:solidFill>
              </a:endParaRPr>
            </a:p>
          </p:txBody>
        </p:sp>
        <p:pic>
          <p:nvPicPr>
            <p:cNvPr id="22" name="Graphic 21">
              <a:extLst>
                <a:ext uri="{FF2B5EF4-FFF2-40B4-BE49-F238E27FC236}">
                  <a16:creationId xmlns:a16="http://schemas.microsoft.com/office/drawing/2014/main" id="{C2583F06-3AA3-4F14-B96E-F64782A4C4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1612328"/>
              <a:ext cx="324000" cy="324000"/>
            </a:xfrm>
            <a:prstGeom prst="rect">
              <a:avLst/>
            </a:prstGeom>
          </p:spPr>
        </p:pic>
      </p:grpSp>
      <p:grpSp>
        <p:nvGrpSpPr>
          <p:cNvPr id="9" name="Group 8">
            <a:extLst>
              <a:ext uri="{FF2B5EF4-FFF2-40B4-BE49-F238E27FC236}">
                <a16:creationId xmlns:a16="http://schemas.microsoft.com/office/drawing/2014/main" id="{13FCD220-2B99-4D40-A0DE-54E96960B0D2}"/>
              </a:ext>
            </a:extLst>
          </p:cNvPr>
          <p:cNvGrpSpPr/>
          <p:nvPr/>
        </p:nvGrpSpPr>
        <p:grpSpPr>
          <a:xfrm>
            <a:off x="4990872" y="2452138"/>
            <a:ext cx="4311389" cy="294545"/>
            <a:chOff x="360000" y="2185435"/>
            <a:chExt cx="4742528" cy="324000"/>
          </a:xfrm>
        </p:grpSpPr>
        <p:sp>
          <p:nvSpPr>
            <p:cNvPr id="19" name="TextBox 18">
              <a:extLst>
                <a:ext uri="{FF2B5EF4-FFF2-40B4-BE49-F238E27FC236}">
                  <a16:creationId xmlns:a16="http://schemas.microsoft.com/office/drawing/2014/main" id="{A4663F05-35DB-41F9-99F7-8A856349D533}"/>
                </a:ext>
              </a:extLst>
            </p:cNvPr>
            <p:cNvSpPr txBox="1"/>
            <p:nvPr/>
          </p:nvSpPr>
          <p:spPr>
            <a:xfrm>
              <a:off x="684000" y="2195086"/>
              <a:ext cx="4418528" cy="304699"/>
            </a:xfrm>
            <a:prstGeom prst="rect">
              <a:avLst/>
            </a:prstGeom>
          </p:spPr>
          <p:txBody>
            <a:bodyPr wrap="square" rtlCol="0" anchor="ctr">
              <a:spAutoFit/>
            </a:bodyPr>
            <a:lstStyle/>
            <a:p>
              <a:r>
                <a:rPr lang="ko-KR" altLang="en-US" sz="1200" dirty="0">
                  <a:solidFill>
                    <a:schemeClr val="bg1"/>
                  </a:solidFill>
                </a:rPr>
                <a:t>어플리케이션 제공 및 배포</a:t>
              </a:r>
              <a:endParaRPr lang="en-US" sz="1200" dirty="0">
                <a:solidFill>
                  <a:schemeClr val="bg1"/>
                </a:solidFill>
              </a:endParaRPr>
            </a:p>
          </p:txBody>
        </p:sp>
        <p:pic>
          <p:nvPicPr>
            <p:cNvPr id="20" name="Graphic 19">
              <a:extLst>
                <a:ext uri="{FF2B5EF4-FFF2-40B4-BE49-F238E27FC236}">
                  <a16:creationId xmlns:a16="http://schemas.microsoft.com/office/drawing/2014/main" id="{9CCEDE18-7CC0-40F7-BA20-8D1840426C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2185435"/>
              <a:ext cx="324000" cy="324000"/>
            </a:xfrm>
            <a:prstGeom prst="rect">
              <a:avLst/>
            </a:prstGeom>
          </p:spPr>
        </p:pic>
      </p:grpSp>
      <p:grpSp>
        <p:nvGrpSpPr>
          <p:cNvPr id="10" name="Group 9">
            <a:extLst>
              <a:ext uri="{FF2B5EF4-FFF2-40B4-BE49-F238E27FC236}">
                <a16:creationId xmlns:a16="http://schemas.microsoft.com/office/drawing/2014/main" id="{2CC777B9-EC51-42B0-9E23-3751E89164FA}"/>
              </a:ext>
            </a:extLst>
          </p:cNvPr>
          <p:cNvGrpSpPr/>
          <p:nvPr/>
        </p:nvGrpSpPr>
        <p:grpSpPr>
          <a:xfrm>
            <a:off x="4990872" y="2941632"/>
            <a:ext cx="4437535" cy="294545"/>
            <a:chOff x="360000" y="2712324"/>
            <a:chExt cx="4881288" cy="324000"/>
          </a:xfrm>
        </p:grpSpPr>
        <p:sp>
          <p:nvSpPr>
            <p:cNvPr id="17" name="TextBox 16">
              <a:extLst>
                <a:ext uri="{FF2B5EF4-FFF2-40B4-BE49-F238E27FC236}">
                  <a16:creationId xmlns:a16="http://schemas.microsoft.com/office/drawing/2014/main" id="{944F63AC-0535-43E6-86D2-5E6C5D5E2682}"/>
                </a:ext>
              </a:extLst>
            </p:cNvPr>
            <p:cNvSpPr txBox="1"/>
            <p:nvPr/>
          </p:nvSpPr>
          <p:spPr>
            <a:xfrm>
              <a:off x="690385" y="2721972"/>
              <a:ext cx="4550903" cy="304699"/>
            </a:xfrm>
            <a:prstGeom prst="rect">
              <a:avLst/>
            </a:prstGeom>
          </p:spPr>
          <p:txBody>
            <a:bodyPr wrap="square" rtlCol="0" anchor="ctr">
              <a:spAutoFit/>
            </a:bodyPr>
            <a:lstStyle/>
            <a:p>
              <a:r>
                <a:rPr lang="en-US" sz="1200" spc="-30" dirty="0">
                  <a:solidFill>
                    <a:schemeClr val="bg2"/>
                  </a:solidFill>
                </a:rPr>
                <a:t>RTO/RPO </a:t>
              </a:r>
              <a:r>
                <a:rPr lang="ko-KR" altLang="en-US" sz="1200" spc="-30" dirty="0">
                  <a:solidFill>
                    <a:schemeClr val="bg2"/>
                  </a:solidFill>
                </a:rPr>
                <a:t>목표 달성을 위해 테스트를 통한 </a:t>
              </a:r>
              <a:r>
                <a:rPr lang="en-US" altLang="ko-KR" sz="1200" spc="-30" dirty="0">
                  <a:solidFill>
                    <a:schemeClr val="bg2"/>
                  </a:solidFill>
                </a:rPr>
                <a:t>SLAs </a:t>
              </a:r>
              <a:r>
                <a:rPr lang="ko-KR" altLang="en-US" sz="1200" spc="-30" dirty="0">
                  <a:solidFill>
                    <a:schemeClr val="bg2"/>
                  </a:solidFill>
                </a:rPr>
                <a:t>충족</a:t>
              </a:r>
              <a:endParaRPr lang="en-US" sz="1200" spc="-30" dirty="0">
                <a:solidFill>
                  <a:schemeClr val="bg2"/>
                </a:solidFill>
              </a:endParaRPr>
            </a:p>
          </p:txBody>
        </p:sp>
        <p:pic>
          <p:nvPicPr>
            <p:cNvPr id="18" name="Graphic 17">
              <a:extLst>
                <a:ext uri="{FF2B5EF4-FFF2-40B4-BE49-F238E27FC236}">
                  <a16:creationId xmlns:a16="http://schemas.microsoft.com/office/drawing/2014/main" id="{DE752CC8-FB82-48FB-98BE-2EF62D89C9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2712324"/>
              <a:ext cx="324000" cy="324000"/>
            </a:xfrm>
            <a:prstGeom prst="rect">
              <a:avLst/>
            </a:prstGeom>
          </p:spPr>
        </p:pic>
      </p:grpSp>
      <p:grpSp>
        <p:nvGrpSpPr>
          <p:cNvPr id="11" name="Group 10">
            <a:extLst>
              <a:ext uri="{FF2B5EF4-FFF2-40B4-BE49-F238E27FC236}">
                <a16:creationId xmlns:a16="http://schemas.microsoft.com/office/drawing/2014/main" id="{CDBDB351-44C6-4D73-9E94-901E73708C66}"/>
              </a:ext>
            </a:extLst>
          </p:cNvPr>
          <p:cNvGrpSpPr/>
          <p:nvPr/>
        </p:nvGrpSpPr>
        <p:grpSpPr>
          <a:xfrm>
            <a:off x="4990872" y="3431126"/>
            <a:ext cx="4579383" cy="294545"/>
            <a:chOff x="360000" y="3239213"/>
            <a:chExt cx="5037321" cy="324000"/>
          </a:xfrm>
        </p:grpSpPr>
        <p:sp>
          <p:nvSpPr>
            <p:cNvPr id="15" name="TextBox 14">
              <a:extLst>
                <a:ext uri="{FF2B5EF4-FFF2-40B4-BE49-F238E27FC236}">
                  <a16:creationId xmlns:a16="http://schemas.microsoft.com/office/drawing/2014/main" id="{7F717BCA-9A07-4986-B159-7A6014AA0AB2}"/>
                </a:ext>
              </a:extLst>
            </p:cNvPr>
            <p:cNvSpPr txBox="1"/>
            <p:nvPr/>
          </p:nvSpPr>
          <p:spPr>
            <a:xfrm>
              <a:off x="696770" y="3248864"/>
              <a:ext cx="4700551" cy="304699"/>
            </a:xfrm>
            <a:prstGeom prst="rect">
              <a:avLst/>
            </a:prstGeom>
          </p:spPr>
          <p:txBody>
            <a:bodyPr wrap="square" rtlCol="0" anchor="ctr">
              <a:spAutoFit/>
            </a:bodyPr>
            <a:lstStyle/>
            <a:p>
              <a:r>
                <a:rPr lang="ko-KR" altLang="en-US" sz="1200" dirty="0">
                  <a:solidFill>
                    <a:schemeClr val="bg2"/>
                  </a:solidFill>
                </a:rPr>
                <a:t>안정적이고 사용하기 쉬운 </a:t>
              </a:r>
              <a:r>
                <a:rPr lang="en-US" altLang="ko-KR" sz="1200" dirty="0">
                  <a:solidFill>
                    <a:schemeClr val="bg2"/>
                  </a:solidFill>
                </a:rPr>
                <a:t>BCDR </a:t>
              </a:r>
              <a:r>
                <a:rPr lang="ko-KR" altLang="en-US" sz="1200" dirty="0">
                  <a:solidFill>
                    <a:schemeClr val="bg2"/>
                  </a:solidFill>
                </a:rPr>
                <a:t>통합 서비스</a:t>
              </a:r>
              <a:endParaRPr lang="en-US" sz="1200" dirty="0">
                <a:solidFill>
                  <a:schemeClr val="bg2"/>
                </a:solidFill>
              </a:endParaRPr>
            </a:p>
          </p:txBody>
        </p:sp>
        <p:pic>
          <p:nvPicPr>
            <p:cNvPr id="16" name="Graphic 15">
              <a:extLst>
                <a:ext uri="{FF2B5EF4-FFF2-40B4-BE49-F238E27FC236}">
                  <a16:creationId xmlns:a16="http://schemas.microsoft.com/office/drawing/2014/main" id="{3F0C652B-83BB-463E-85E1-E343C112CE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3239213"/>
              <a:ext cx="324000" cy="324000"/>
            </a:xfrm>
            <a:prstGeom prst="rect">
              <a:avLst/>
            </a:prstGeom>
          </p:spPr>
        </p:pic>
      </p:grpSp>
      <p:sp>
        <p:nvSpPr>
          <p:cNvPr id="24" name="Rectangle 23">
            <a:extLst>
              <a:ext uri="{FF2B5EF4-FFF2-40B4-BE49-F238E27FC236}">
                <a16:creationId xmlns:a16="http://schemas.microsoft.com/office/drawing/2014/main" id="{77453A98-2F73-4ECE-83E8-7424FAF014B9}"/>
              </a:ext>
            </a:extLst>
          </p:cNvPr>
          <p:cNvSpPr/>
          <p:nvPr/>
        </p:nvSpPr>
        <p:spPr>
          <a:xfrm>
            <a:off x="360000" y="1128376"/>
            <a:ext cx="4052566" cy="3843673"/>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182880" tIns="108000" rIns="60960" bIns="60960" numCol="1" spcCol="1270" anchor="t" anchorCtr="0">
            <a:noAutofit/>
          </a:bodyPr>
          <a:lstStyle/>
          <a:p>
            <a:pPr lvl="0" defTabSz="711200">
              <a:lnSpc>
                <a:spcPct val="90000"/>
              </a:lnSpc>
              <a:spcBef>
                <a:spcPct val="0"/>
              </a:spcBef>
              <a:spcAft>
                <a:spcPct val="35000"/>
              </a:spcAft>
            </a:pPr>
            <a:r>
              <a:rPr lang="en-US" sz="1400" dirty="0">
                <a:solidFill>
                  <a:srgbClr val="93EB20"/>
                </a:solidFill>
              </a:rPr>
              <a:t>Veeam Availability Orchestrator</a:t>
            </a:r>
            <a:endParaRPr lang="en-US" sz="1100" b="1" dirty="0">
              <a:solidFill>
                <a:schemeClr val="bg1"/>
              </a:solidFill>
            </a:endParaRPr>
          </a:p>
          <a:p>
            <a:pPr marL="162000" lvl="1" indent="-162000" defTabSz="711200">
              <a:spcBef>
                <a:spcPct val="0"/>
              </a:spcBef>
              <a:spcAft>
                <a:spcPts val="600"/>
              </a:spcAft>
              <a:buFont typeface="Arial" panose="020B0604020202020204" pitchFamily="34" charset="0"/>
              <a:buChar char="•"/>
            </a:pPr>
            <a:r>
              <a:rPr lang="ko-KR" altLang="en-US" sz="1200" dirty="0">
                <a:solidFill>
                  <a:schemeClr val="bg1"/>
                </a:solidFill>
              </a:rPr>
              <a:t>반복 스케줄 또는 필요에 따라 규정 준수 및 </a:t>
            </a:r>
            <a:r>
              <a:rPr lang="en-US" altLang="ko-KR" sz="1200" dirty="0">
                <a:solidFill>
                  <a:schemeClr val="bg1"/>
                </a:solidFill>
              </a:rPr>
              <a:t>DR </a:t>
            </a:r>
            <a:r>
              <a:rPr lang="ko-KR" altLang="en-US" sz="1200" dirty="0">
                <a:solidFill>
                  <a:schemeClr val="bg1"/>
                </a:solidFill>
              </a:rPr>
              <a:t>문서를 생성</a:t>
            </a:r>
            <a:r>
              <a:rPr lang="en-US" altLang="ko-KR" sz="1200" dirty="0">
                <a:solidFill>
                  <a:schemeClr val="bg1"/>
                </a:solidFill>
              </a:rPr>
              <a:t>, </a:t>
            </a:r>
            <a:r>
              <a:rPr lang="ko-KR" altLang="en-US" sz="1200" dirty="0">
                <a:solidFill>
                  <a:schemeClr val="bg1"/>
                </a:solidFill>
              </a:rPr>
              <a:t>최적화 및 업데이트</a:t>
            </a:r>
            <a:endParaRPr lang="en-US" altLang="ko-KR" sz="1200" dirty="0">
              <a:solidFill>
                <a:schemeClr val="bg1"/>
              </a:solidFill>
            </a:endParaRPr>
          </a:p>
          <a:p>
            <a:pPr marL="162000" lvl="1" indent="-162000" defTabSz="711200">
              <a:spcBef>
                <a:spcPct val="0"/>
              </a:spcBef>
              <a:spcAft>
                <a:spcPts val="600"/>
              </a:spcAft>
              <a:buFont typeface="Arial" panose="020B0604020202020204" pitchFamily="34" charset="0"/>
              <a:buChar char="•"/>
            </a:pPr>
            <a:r>
              <a:rPr lang="ko-KR" altLang="en-US" sz="1200" dirty="0">
                <a:solidFill>
                  <a:schemeClr val="bg1"/>
                </a:solidFill>
              </a:rPr>
              <a:t>언제든지 모든 어플리케이션</a:t>
            </a:r>
            <a:r>
              <a:rPr lang="en-US" altLang="ko-KR" sz="1200" dirty="0">
                <a:solidFill>
                  <a:schemeClr val="bg1"/>
                </a:solidFill>
              </a:rPr>
              <a:t>, </a:t>
            </a:r>
            <a:r>
              <a:rPr lang="ko-KR" altLang="en-US" sz="1200" dirty="0">
                <a:solidFill>
                  <a:schemeClr val="bg1"/>
                </a:solidFill>
              </a:rPr>
              <a:t>데이터의 계획된 마이그레이션과 확장 가능한 재해복구 통합 서비스로 </a:t>
            </a:r>
            <a:r>
              <a:rPr lang="en-US" altLang="ko-KR" sz="1200" dirty="0">
                <a:solidFill>
                  <a:schemeClr val="bg1"/>
                </a:solidFill>
              </a:rPr>
              <a:t>SLA </a:t>
            </a:r>
            <a:r>
              <a:rPr lang="ko-KR" altLang="en-US" sz="1200" dirty="0">
                <a:solidFill>
                  <a:schemeClr val="bg1"/>
                </a:solidFill>
              </a:rPr>
              <a:t>충족</a:t>
            </a:r>
            <a:endParaRPr lang="en-US" altLang="ko-KR" sz="1200" dirty="0">
              <a:solidFill>
                <a:schemeClr val="bg1"/>
              </a:solidFill>
            </a:endParaRPr>
          </a:p>
          <a:p>
            <a:pPr marL="162000" lvl="1" indent="-162000" defTabSz="711200">
              <a:spcBef>
                <a:spcPct val="0"/>
              </a:spcBef>
              <a:spcAft>
                <a:spcPts val="600"/>
              </a:spcAft>
              <a:buFont typeface="Arial" panose="020B0604020202020204" pitchFamily="34" charset="0"/>
              <a:buChar char="•"/>
            </a:pPr>
            <a:r>
              <a:rPr lang="ko-KR" altLang="en-US" sz="1200" dirty="0">
                <a:solidFill>
                  <a:schemeClr val="bg1"/>
                </a:solidFill>
              </a:rPr>
              <a:t>계획된 마이그레이션</a:t>
            </a:r>
            <a:r>
              <a:rPr lang="en-US" altLang="ko-KR" sz="1200" dirty="0">
                <a:solidFill>
                  <a:schemeClr val="bg1"/>
                </a:solidFill>
              </a:rPr>
              <a:t>, </a:t>
            </a:r>
            <a:r>
              <a:rPr lang="ko-KR" altLang="en-US" sz="1200" dirty="0">
                <a:solidFill>
                  <a:schemeClr val="bg1"/>
                </a:solidFill>
              </a:rPr>
              <a:t>패치 테스트 및 어플리케이션 업그레이드 등 모든 작업에 대한 검증된 보안 및 감사 추적 기능</a:t>
            </a:r>
            <a:endParaRPr lang="en-US" sz="1200" dirty="0">
              <a:solidFill>
                <a:schemeClr val="bg1"/>
              </a:solidFill>
            </a:endParaRPr>
          </a:p>
        </p:txBody>
      </p:sp>
      <p:sp>
        <p:nvSpPr>
          <p:cNvPr id="23" name="Freeform: Shape 22">
            <a:extLst>
              <a:ext uri="{FF2B5EF4-FFF2-40B4-BE49-F238E27FC236}">
                <a16:creationId xmlns:a16="http://schemas.microsoft.com/office/drawing/2014/main" id="{21068DA8-E18C-4B2C-8BAC-60D1FF1AA2A7}"/>
              </a:ext>
            </a:extLst>
          </p:cNvPr>
          <p:cNvSpPr/>
          <p:nvPr/>
        </p:nvSpPr>
        <p:spPr bwMode="auto">
          <a:xfrm>
            <a:off x="4595813" y="1558329"/>
            <a:ext cx="0" cy="2616200"/>
          </a:xfrm>
          <a:custGeom>
            <a:avLst/>
            <a:gdLst>
              <a:gd name="connsiteX0" fmla="*/ 0 w 0"/>
              <a:gd name="connsiteY0" fmla="*/ 0 h 2616200"/>
              <a:gd name="connsiteX1" fmla="*/ 0 w 0"/>
              <a:gd name="connsiteY1" fmla="*/ 2616200 h 2616200"/>
            </a:gdLst>
            <a:ahLst/>
            <a:cxnLst>
              <a:cxn ang="0">
                <a:pos x="connsiteX0" y="connsiteY0"/>
              </a:cxn>
              <a:cxn ang="0">
                <a:pos x="connsiteX1" y="connsiteY1"/>
              </a:cxn>
            </a:cxnLst>
            <a:rect l="l" t="t" r="r" b="b"/>
            <a:pathLst>
              <a:path h="2616200">
                <a:moveTo>
                  <a:pt x="0" y="0"/>
                </a:moveTo>
                <a:lnTo>
                  <a:pt x="0" y="2616200"/>
                </a:lnTo>
              </a:path>
            </a:pathLst>
          </a:custGeom>
          <a:noFill/>
          <a:ln w="12700">
            <a:gradFill>
              <a:gsLst>
                <a:gs pos="50000">
                  <a:srgbClr val="00E296"/>
                </a:gs>
                <a:gs pos="0">
                  <a:srgbClr val="00E296">
                    <a:alpha val="0"/>
                  </a:srgbClr>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3" name="Rectangle 2">
            <a:extLst>
              <a:ext uri="{FF2B5EF4-FFF2-40B4-BE49-F238E27FC236}">
                <a16:creationId xmlns:a16="http://schemas.microsoft.com/office/drawing/2014/main" id="{3E0D5036-BE14-411F-9AE7-B458C90EB4D9}"/>
              </a:ext>
            </a:extLst>
          </p:cNvPr>
          <p:cNvSpPr/>
          <p:nvPr/>
        </p:nvSpPr>
        <p:spPr>
          <a:xfrm>
            <a:off x="418872" y="3267735"/>
            <a:ext cx="4572000" cy="1069524"/>
          </a:xfrm>
          <a:prstGeom prst="rect">
            <a:avLst/>
          </a:prstGeom>
        </p:spPr>
        <p:txBody>
          <a:bodyPr>
            <a:spAutoFit/>
          </a:bodyPr>
          <a:lstStyle/>
          <a:p>
            <a:pPr lvl="0" defTabSz="711200">
              <a:lnSpc>
                <a:spcPct val="90000"/>
              </a:lnSpc>
              <a:spcBef>
                <a:spcPct val="0"/>
              </a:spcBef>
              <a:spcAft>
                <a:spcPct val="35000"/>
              </a:spcAft>
            </a:pPr>
            <a:r>
              <a:rPr lang="en-US" sz="1400" dirty="0">
                <a:solidFill>
                  <a:srgbClr val="93EB20"/>
                </a:solidFill>
              </a:rPr>
              <a:t>Veeam </a:t>
            </a:r>
            <a:r>
              <a:rPr lang="en-US" sz="1400" dirty="0" err="1">
                <a:solidFill>
                  <a:srgbClr val="93EB20"/>
                </a:solidFill>
              </a:rPr>
              <a:t>Datalabs</a:t>
            </a:r>
            <a:endParaRPr lang="en-US" sz="1400" dirty="0">
              <a:solidFill>
                <a:srgbClr val="93EB20"/>
              </a:solidFill>
            </a:endParaRPr>
          </a:p>
          <a:p>
            <a:pPr marL="0" lvl="1" defTabSz="622300">
              <a:spcBef>
                <a:spcPct val="0"/>
              </a:spcBef>
              <a:spcAft>
                <a:spcPts val="600"/>
              </a:spcAft>
              <a:buClr>
                <a:schemeClr val="bg1"/>
              </a:buClr>
              <a:buSzPct val="90000"/>
            </a:pPr>
            <a:r>
              <a:rPr lang="ko-KR" altLang="en-US" sz="1200" dirty="0">
                <a:solidFill>
                  <a:schemeClr val="bg1"/>
                </a:solidFill>
              </a:rPr>
              <a:t>비즈니스 가속화를 위한 백업 및 복제 데이터 활용</a:t>
            </a:r>
            <a:endParaRPr lang="en-US" sz="1200" dirty="0">
              <a:solidFill>
                <a:schemeClr val="bg1"/>
              </a:solidFill>
            </a:endParaRPr>
          </a:p>
          <a:p>
            <a:pPr marL="171450" lvl="1" indent="-171450" defTabSz="622300">
              <a:spcBef>
                <a:spcPct val="0"/>
              </a:spcBef>
              <a:spcAft>
                <a:spcPts val="600"/>
              </a:spcAft>
              <a:buClr>
                <a:schemeClr val="bg1"/>
              </a:buClr>
              <a:buSzPct val="90000"/>
              <a:buFont typeface="Arial" panose="020B0604020202020204" pitchFamily="34" charset="0"/>
              <a:buChar char="•"/>
            </a:pPr>
            <a:r>
              <a:rPr lang="ko-KR" altLang="en-US" sz="1200" dirty="0">
                <a:solidFill>
                  <a:schemeClr val="bg1"/>
                </a:solidFill>
              </a:rPr>
              <a:t>더 빠른 어플리케이션 배포</a:t>
            </a:r>
          </a:p>
          <a:p>
            <a:pPr marL="171450" lvl="1" indent="-171450" defTabSz="622300">
              <a:spcBef>
                <a:spcPct val="0"/>
              </a:spcBef>
              <a:spcAft>
                <a:spcPts val="600"/>
              </a:spcAft>
              <a:buClr>
                <a:schemeClr val="bg1"/>
              </a:buClr>
              <a:buSzPct val="90000"/>
              <a:buFont typeface="Arial" panose="020B0604020202020204" pitchFamily="34" charset="0"/>
              <a:buChar char="•"/>
            </a:pPr>
            <a:r>
              <a:rPr lang="en-US" altLang="ko-KR" sz="1200" dirty="0">
                <a:solidFill>
                  <a:schemeClr val="bg1"/>
                </a:solidFill>
              </a:rPr>
              <a:t>DevOps </a:t>
            </a:r>
            <a:r>
              <a:rPr lang="ko-KR" altLang="en-US" sz="1200" dirty="0">
                <a:solidFill>
                  <a:schemeClr val="bg1"/>
                </a:solidFill>
              </a:rPr>
              <a:t>및 </a:t>
            </a:r>
            <a:r>
              <a:rPr lang="en-US" altLang="ko-KR" sz="1200" dirty="0">
                <a:solidFill>
                  <a:schemeClr val="bg1"/>
                </a:solidFill>
              </a:rPr>
              <a:t>DevTest </a:t>
            </a:r>
            <a:r>
              <a:rPr lang="ko-KR" altLang="en-US" sz="1200" dirty="0">
                <a:solidFill>
                  <a:schemeClr val="bg1"/>
                </a:solidFill>
              </a:rPr>
              <a:t>환경 구현</a:t>
            </a:r>
            <a:endParaRPr lang="en-US" sz="1200" dirty="0">
              <a:solidFill>
                <a:schemeClr val="bg1"/>
              </a:solidFill>
            </a:endParaRPr>
          </a:p>
        </p:txBody>
      </p:sp>
      <p:sp>
        <p:nvSpPr>
          <p:cNvPr id="4" name="Title 3">
            <a:extLst>
              <a:ext uri="{FF2B5EF4-FFF2-40B4-BE49-F238E27FC236}">
                <a16:creationId xmlns:a16="http://schemas.microsoft.com/office/drawing/2014/main" id="{02962DCA-F8EB-4064-868D-C29C72C94B34}"/>
              </a:ext>
            </a:extLst>
          </p:cNvPr>
          <p:cNvSpPr>
            <a:spLocks noGrp="1"/>
          </p:cNvSpPr>
          <p:nvPr>
            <p:ph type="title"/>
          </p:nvPr>
        </p:nvSpPr>
        <p:spPr/>
        <p:txBody>
          <a:bodyPr/>
          <a:lstStyle/>
          <a:p>
            <a:r>
              <a:rPr lang="ko-KR" altLang="en-US" dirty="0"/>
              <a:t>통합 서비스 자동화</a:t>
            </a:r>
            <a:endParaRPr lang="en-NL" dirty="0"/>
          </a:p>
        </p:txBody>
      </p:sp>
    </p:spTree>
    <p:extLst>
      <p:ext uri="{BB962C8B-B14F-4D97-AF65-F5344CB8AC3E}">
        <p14:creationId xmlns:p14="http://schemas.microsoft.com/office/powerpoint/2010/main" val="2608713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6975" y="1048813"/>
            <a:ext cx="4168399" cy="553998"/>
          </a:xfrm>
        </p:spPr>
        <p:txBody>
          <a:bodyPr/>
          <a:lstStyle/>
          <a:p>
            <a:pPr lvl="0" algn="r"/>
            <a:r>
              <a:rPr lang="ko-KR" altLang="en-US" dirty="0"/>
              <a:t>동적 문서화</a:t>
            </a:r>
            <a:endParaRPr lang="en-US" sz="2000" dirty="0">
              <a:solidFill>
                <a:schemeClr val="tx1">
                  <a:lumMod val="75000"/>
                  <a:lumOff val="25000"/>
                </a:schemeClr>
              </a:solidFill>
            </a:endParaRPr>
          </a:p>
        </p:txBody>
      </p:sp>
      <p:sp>
        <p:nvSpPr>
          <p:cNvPr id="15" name="Title 2"/>
          <p:cNvSpPr txBox="1">
            <a:spLocks/>
          </p:cNvSpPr>
          <p:nvPr/>
        </p:nvSpPr>
        <p:spPr>
          <a:xfrm>
            <a:off x="386975" y="2539562"/>
            <a:ext cx="4168399" cy="1107996"/>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algn="r"/>
            <a:r>
              <a:rPr lang="ko-KR" altLang="en-US" sz="1800" dirty="0">
                <a:solidFill>
                  <a:schemeClr val="bg1"/>
                </a:solidFill>
                <a:cs typeface="Tahoma" panose="020B0604030504040204" pitchFamily="34" charset="0"/>
              </a:rPr>
              <a:t>환경 변화에 따른 </a:t>
            </a:r>
            <a:r>
              <a:rPr lang="en-US" altLang="ko-KR" sz="1800" dirty="0">
                <a:solidFill>
                  <a:schemeClr val="bg1"/>
                </a:solidFill>
                <a:cs typeface="Tahoma" panose="020B0604030504040204" pitchFamily="34" charset="0"/>
              </a:rPr>
              <a:t>DR </a:t>
            </a:r>
            <a:r>
              <a:rPr lang="ko-KR" altLang="en-US" sz="1800" dirty="0">
                <a:solidFill>
                  <a:schemeClr val="bg1"/>
                </a:solidFill>
                <a:cs typeface="Tahoma" panose="020B0604030504040204" pitchFamily="34" charset="0"/>
              </a:rPr>
              <a:t>계획서를 손쉽게 작성하고 업데이트 할 수 있는 자동화된 문서 작업을 통해 규정 준수 요구 사항을 충족합니다</a:t>
            </a:r>
            <a:r>
              <a:rPr lang="en-US" altLang="ko-KR" sz="1800" dirty="0">
                <a:solidFill>
                  <a:schemeClr val="bg1"/>
                </a:solidFill>
                <a:cs typeface="Tahoma" panose="020B0604030504040204" pitchFamily="34" charset="0"/>
              </a:rPr>
              <a:t>.</a:t>
            </a:r>
            <a:endParaRPr lang="en-US" sz="1800" dirty="0">
              <a:solidFill>
                <a:schemeClr val="bg1"/>
              </a:solidFill>
              <a:cs typeface="Tahoma" panose="020B0604030504040204" pitchFamily="34" charset="0"/>
            </a:endParaRPr>
          </a:p>
        </p:txBody>
      </p:sp>
      <p:sp>
        <p:nvSpPr>
          <p:cNvPr id="52" name="TextBox 51"/>
          <p:cNvSpPr txBox="1"/>
          <p:nvPr/>
        </p:nvSpPr>
        <p:spPr>
          <a:xfrm>
            <a:off x="5566614" y="1048812"/>
            <a:ext cx="3153437" cy="523220"/>
          </a:xfrm>
          <a:prstGeom prst="rect">
            <a:avLst/>
          </a:prstGeom>
          <a:noFill/>
        </p:spPr>
        <p:txBody>
          <a:bodyPr wrap="square" rtlCol="0">
            <a:spAutoFit/>
          </a:bodyPr>
          <a:lstStyle/>
          <a:p>
            <a:pPr lvl="0"/>
            <a:r>
              <a:rPr lang="ko-KR" altLang="en-US" sz="1400" dirty="0">
                <a:solidFill>
                  <a:schemeClr val="bg1"/>
                </a:solidFill>
              </a:rPr>
              <a:t>다양한 동적 변수들을 포함하고 완벽한 사용자 정의 및 템플릿 기반</a:t>
            </a:r>
            <a:endParaRPr lang="en-US" sz="1400" dirty="0">
              <a:solidFill>
                <a:schemeClr val="bg1"/>
              </a:solidFill>
            </a:endParaRPr>
          </a:p>
        </p:txBody>
      </p:sp>
      <p:sp>
        <p:nvSpPr>
          <p:cNvPr id="27" name="TextBox 26"/>
          <p:cNvSpPr txBox="1"/>
          <p:nvPr/>
        </p:nvSpPr>
        <p:spPr>
          <a:xfrm>
            <a:off x="5566615" y="2452648"/>
            <a:ext cx="3153436" cy="307777"/>
          </a:xfrm>
          <a:prstGeom prst="rect">
            <a:avLst/>
          </a:prstGeom>
          <a:noFill/>
        </p:spPr>
        <p:txBody>
          <a:bodyPr wrap="square" rtlCol="0">
            <a:spAutoFit/>
          </a:bodyPr>
          <a:lstStyle/>
          <a:p>
            <a:pPr lvl="0"/>
            <a:r>
              <a:rPr lang="ko-KR" altLang="en-US" sz="1400" dirty="0">
                <a:solidFill>
                  <a:schemeClr val="bg1"/>
                </a:solidFill>
              </a:rPr>
              <a:t>법률 및 규정 준수 요구 사항 충족</a:t>
            </a:r>
            <a:endParaRPr lang="en-US" sz="1400" dirty="0">
              <a:solidFill>
                <a:schemeClr val="bg1"/>
              </a:solidFill>
            </a:endParaRPr>
          </a:p>
        </p:txBody>
      </p:sp>
      <p:sp>
        <p:nvSpPr>
          <p:cNvPr id="28" name="TextBox 27"/>
          <p:cNvSpPr txBox="1"/>
          <p:nvPr/>
        </p:nvSpPr>
        <p:spPr>
          <a:xfrm>
            <a:off x="5566613" y="3606231"/>
            <a:ext cx="3153437" cy="307777"/>
          </a:xfrm>
          <a:prstGeom prst="rect">
            <a:avLst/>
          </a:prstGeom>
          <a:noFill/>
        </p:spPr>
        <p:txBody>
          <a:bodyPr wrap="square" rtlCol="0">
            <a:spAutoFit/>
          </a:bodyPr>
          <a:lstStyle/>
          <a:p>
            <a:pPr lvl="0"/>
            <a:r>
              <a:rPr lang="ko-KR" altLang="en-US" sz="1400" dirty="0">
                <a:solidFill>
                  <a:schemeClr val="bg1"/>
                </a:solidFill>
              </a:rPr>
              <a:t>최신 데이터로 자동 유지 관리</a:t>
            </a:r>
            <a:endParaRPr lang="en-US" sz="1400" dirty="0">
              <a:solidFill>
                <a:schemeClr val="bg1"/>
              </a:solidFill>
            </a:endParaRPr>
          </a:p>
        </p:txBody>
      </p:sp>
      <p:pic>
        <p:nvPicPr>
          <p:cNvPr id="13" name="Graphic 12">
            <a:extLst>
              <a:ext uri="{FF2B5EF4-FFF2-40B4-BE49-F238E27FC236}">
                <a16:creationId xmlns:a16="http://schemas.microsoft.com/office/drawing/2014/main" id="{525A2D3E-25E8-4243-B6A4-3F00118F41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18300" y="1019582"/>
            <a:ext cx="419100" cy="552450"/>
          </a:xfrm>
          <a:prstGeom prst="rect">
            <a:avLst/>
          </a:prstGeom>
        </p:spPr>
      </p:pic>
      <p:pic>
        <p:nvPicPr>
          <p:cNvPr id="14" name="Graphic 13">
            <a:extLst>
              <a:ext uri="{FF2B5EF4-FFF2-40B4-BE49-F238E27FC236}">
                <a16:creationId xmlns:a16="http://schemas.microsoft.com/office/drawing/2014/main" id="{C168D93E-9894-4152-8070-C6C9F01E49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52156" y="3479031"/>
            <a:ext cx="552450" cy="552450"/>
          </a:xfrm>
          <a:prstGeom prst="rect">
            <a:avLst/>
          </a:prstGeom>
        </p:spPr>
      </p:pic>
      <p:pic>
        <p:nvPicPr>
          <p:cNvPr id="2" name="Graphic 1">
            <a:extLst>
              <a:ext uri="{FF2B5EF4-FFF2-40B4-BE49-F238E27FC236}">
                <a16:creationId xmlns:a16="http://schemas.microsoft.com/office/drawing/2014/main" id="{0887949E-F69B-42A3-85BC-73E4566152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1625" y="2385645"/>
            <a:ext cx="552450" cy="428625"/>
          </a:xfrm>
          <a:prstGeom prst="rect">
            <a:avLst/>
          </a:prstGeom>
        </p:spPr>
      </p:pic>
    </p:spTree>
    <p:extLst>
      <p:ext uri="{BB962C8B-B14F-4D97-AF65-F5344CB8AC3E}">
        <p14:creationId xmlns:p14="http://schemas.microsoft.com/office/powerpoint/2010/main" val="100512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ko-KR" altLang="en-US" sz="3600"/>
              <a:t>동적 문서화</a:t>
            </a:r>
            <a:endParaRPr lang="en-US" sz="3600" dirty="0"/>
          </a:p>
        </p:txBody>
      </p:sp>
      <p:grpSp>
        <p:nvGrpSpPr>
          <p:cNvPr id="16" name="Group 15"/>
          <p:cNvGrpSpPr/>
          <p:nvPr/>
        </p:nvGrpSpPr>
        <p:grpSpPr>
          <a:xfrm>
            <a:off x="389436" y="1056757"/>
            <a:ext cx="3988122" cy="1446550"/>
            <a:chOff x="389436" y="1058229"/>
            <a:chExt cx="3988122" cy="1446550"/>
          </a:xfrm>
        </p:grpSpPr>
        <p:grpSp>
          <p:nvGrpSpPr>
            <p:cNvPr id="13" name="Group 12"/>
            <p:cNvGrpSpPr/>
            <p:nvPr/>
          </p:nvGrpSpPr>
          <p:grpSpPr>
            <a:xfrm>
              <a:off x="389436" y="1058229"/>
              <a:ext cx="1187669" cy="1446550"/>
              <a:chOff x="1324304" y="995166"/>
              <a:chExt cx="1187669" cy="1446550"/>
            </a:xfrm>
          </p:grpSpPr>
          <p:sp>
            <p:nvSpPr>
              <p:cNvPr id="14" name="Rectangle: Rounded Corners 13"/>
              <p:cNvSpPr/>
              <p:nvPr/>
            </p:nvSpPr>
            <p:spPr bwMode="auto">
              <a:xfrm>
                <a:off x="1324304" y="1156138"/>
                <a:ext cx="1187669" cy="1187669"/>
              </a:xfrm>
              <a:prstGeom prst="round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5" name="TextBox 14"/>
              <p:cNvSpPr txBox="1"/>
              <p:nvPr/>
            </p:nvSpPr>
            <p:spPr>
              <a:xfrm>
                <a:off x="1555532" y="995166"/>
                <a:ext cx="956441" cy="1446550"/>
              </a:xfrm>
              <a:prstGeom prst="rect">
                <a:avLst/>
              </a:prstGeom>
            </p:spPr>
            <p:txBody>
              <a:bodyPr wrap="square" rtlCol="0" anchor="ctr">
                <a:spAutoFit/>
              </a:bodyPr>
              <a:lstStyle/>
              <a:p>
                <a:pPr algn="ctr"/>
                <a:r>
                  <a:rPr lang="en-US" sz="8800" b="1">
                    <a:solidFill>
                      <a:srgbClr val="00E296"/>
                    </a:solidFill>
                  </a:rPr>
                  <a:t>1</a:t>
                </a:r>
              </a:p>
            </p:txBody>
          </p:sp>
        </p:grpSp>
        <p:sp>
          <p:nvSpPr>
            <p:cNvPr id="17" name="TextBox 16"/>
            <p:cNvSpPr txBox="1"/>
            <p:nvPr/>
          </p:nvSpPr>
          <p:spPr>
            <a:xfrm>
              <a:off x="1577105" y="1335230"/>
              <a:ext cx="2800453" cy="892552"/>
            </a:xfrm>
            <a:prstGeom prst="rect">
              <a:avLst/>
            </a:prstGeom>
          </p:spPr>
          <p:txBody>
            <a:bodyPr wrap="square" rtlCol="0" anchor="ctr">
              <a:spAutoFit/>
            </a:bodyPr>
            <a:lstStyle/>
            <a:p>
              <a:r>
                <a:rPr lang="ko-KR" altLang="en-US" sz="1600" dirty="0">
                  <a:solidFill>
                    <a:srgbClr val="00E296"/>
                  </a:solidFill>
                </a:rPr>
                <a:t>정의 보고서</a:t>
              </a:r>
              <a:endParaRPr lang="en-US" altLang="ko-KR" sz="1600" dirty="0">
                <a:solidFill>
                  <a:srgbClr val="00E296"/>
                </a:solidFill>
              </a:endParaRPr>
            </a:p>
            <a:p>
              <a:r>
                <a:rPr lang="ko-KR" altLang="en-US" sz="1200" dirty="0">
                  <a:solidFill>
                    <a:schemeClr val="bg1"/>
                  </a:solidFill>
                </a:rPr>
                <a:t>가상 환경이 변경될 때마다 </a:t>
              </a:r>
              <a:r>
                <a:rPr lang="en-US" altLang="ko-KR" sz="1200" dirty="0">
                  <a:solidFill>
                    <a:schemeClr val="bg1"/>
                  </a:solidFill>
                </a:rPr>
                <a:t>DR </a:t>
              </a:r>
              <a:r>
                <a:rPr lang="ko-KR" altLang="en-US" sz="1200" dirty="0">
                  <a:solidFill>
                    <a:schemeClr val="bg1"/>
                  </a:solidFill>
                </a:rPr>
                <a:t>계획 구성 및 해당 구성 요소를 문서화하고 매일 자동으로 업데이트 및 제공</a:t>
              </a:r>
              <a:endParaRPr lang="en-US" sz="1200" dirty="0">
                <a:solidFill>
                  <a:schemeClr val="bg1"/>
                </a:solidFill>
              </a:endParaRPr>
            </a:p>
          </p:txBody>
        </p:sp>
      </p:grpSp>
      <p:grpSp>
        <p:nvGrpSpPr>
          <p:cNvPr id="6" name="Group 5"/>
          <p:cNvGrpSpPr/>
          <p:nvPr/>
        </p:nvGrpSpPr>
        <p:grpSpPr>
          <a:xfrm>
            <a:off x="389436" y="2776041"/>
            <a:ext cx="3988122" cy="1446550"/>
            <a:chOff x="389436" y="2777512"/>
            <a:chExt cx="3988122" cy="1446550"/>
          </a:xfrm>
        </p:grpSpPr>
        <p:grpSp>
          <p:nvGrpSpPr>
            <p:cNvPr id="7" name="Group 6"/>
            <p:cNvGrpSpPr/>
            <p:nvPr/>
          </p:nvGrpSpPr>
          <p:grpSpPr>
            <a:xfrm>
              <a:off x="389436" y="2777512"/>
              <a:ext cx="1187669" cy="1446550"/>
              <a:chOff x="1324304" y="995166"/>
              <a:chExt cx="1187669" cy="1446550"/>
            </a:xfrm>
          </p:grpSpPr>
          <p:sp>
            <p:nvSpPr>
              <p:cNvPr id="8" name="Rectangle: Rounded Corners 7"/>
              <p:cNvSpPr/>
              <p:nvPr/>
            </p:nvSpPr>
            <p:spPr bwMode="auto">
              <a:xfrm>
                <a:off x="1324304" y="1156138"/>
                <a:ext cx="1187669" cy="1187669"/>
              </a:xfrm>
              <a:prstGeom prst="round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9" name="TextBox 8"/>
              <p:cNvSpPr txBox="1"/>
              <p:nvPr/>
            </p:nvSpPr>
            <p:spPr>
              <a:xfrm>
                <a:off x="1555532" y="995166"/>
                <a:ext cx="956441" cy="1446550"/>
              </a:xfrm>
              <a:prstGeom prst="rect">
                <a:avLst/>
              </a:prstGeom>
            </p:spPr>
            <p:txBody>
              <a:bodyPr wrap="square" rtlCol="0" anchor="ctr">
                <a:spAutoFit/>
              </a:bodyPr>
              <a:lstStyle/>
              <a:p>
                <a:pPr algn="ctr"/>
                <a:r>
                  <a:rPr lang="en-US" sz="8800" b="1">
                    <a:solidFill>
                      <a:srgbClr val="00E296"/>
                    </a:solidFill>
                  </a:rPr>
                  <a:t>2</a:t>
                </a:r>
              </a:p>
            </p:txBody>
          </p:sp>
        </p:grpSp>
        <p:sp>
          <p:nvSpPr>
            <p:cNvPr id="18" name="TextBox 17"/>
            <p:cNvSpPr txBox="1"/>
            <p:nvPr/>
          </p:nvSpPr>
          <p:spPr>
            <a:xfrm>
              <a:off x="1577105" y="3086041"/>
              <a:ext cx="2800453" cy="892552"/>
            </a:xfrm>
            <a:prstGeom prst="rect">
              <a:avLst/>
            </a:prstGeom>
          </p:spPr>
          <p:txBody>
            <a:bodyPr wrap="square" rtlCol="0" anchor="ctr">
              <a:spAutoFit/>
            </a:bodyPr>
            <a:lstStyle/>
            <a:p>
              <a:r>
                <a:rPr lang="ko-KR" altLang="en-US" sz="1600" dirty="0">
                  <a:solidFill>
                    <a:srgbClr val="00E296"/>
                  </a:solidFill>
                </a:rPr>
                <a:t>준비 점검 보고서</a:t>
              </a:r>
              <a:endParaRPr lang="en-US" altLang="ko-KR" sz="1600" dirty="0">
                <a:solidFill>
                  <a:srgbClr val="00E296"/>
                </a:solidFill>
              </a:endParaRPr>
            </a:p>
            <a:p>
              <a:r>
                <a:rPr lang="en-US" altLang="ko-KR" sz="1200" dirty="0">
                  <a:solidFill>
                    <a:schemeClr val="bg1"/>
                  </a:solidFill>
                </a:rPr>
                <a:t>VM </a:t>
              </a:r>
              <a:r>
                <a:rPr lang="ko-KR" altLang="en-US" sz="1200" dirty="0">
                  <a:solidFill>
                    <a:schemeClr val="bg1"/>
                  </a:solidFill>
                </a:rPr>
                <a:t>복제본을 시작할 필요없이 계획 구성을 </a:t>
              </a:r>
              <a:r>
                <a:rPr lang="en-US" altLang="ko-KR" sz="1200" dirty="0">
                  <a:solidFill>
                    <a:schemeClr val="bg1"/>
                  </a:solidFill>
                </a:rPr>
                <a:t>DR </a:t>
              </a:r>
              <a:r>
                <a:rPr lang="ko-KR" altLang="en-US" sz="1200" dirty="0">
                  <a:solidFill>
                    <a:schemeClr val="bg1"/>
                  </a:solidFill>
                </a:rPr>
                <a:t>환경의 상태와 비교하여 </a:t>
              </a:r>
              <a:r>
                <a:rPr lang="en-US" altLang="ko-KR" sz="1200" dirty="0">
                  <a:solidFill>
                    <a:schemeClr val="bg1"/>
                  </a:solidFill>
                </a:rPr>
                <a:t>DR </a:t>
              </a:r>
              <a:r>
                <a:rPr lang="ko-KR" altLang="en-US" sz="1200" dirty="0">
                  <a:solidFill>
                    <a:schemeClr val="bg1"/>
                  </a:solidFill>
                </a:rPr>
                <a:t>계획의 준비 상태를 확인하고 문서화</a:t>
              </a:r>
              <a:endParaRPr lang="en-US" sz="1200" dirty="0">
                <a:solidFill>
                  <a:schemeClr val="bg1"/>
                </a:solidFill>
              </a:endParaRPr>
            </a:p>
          </p:txBody>
        </p:sp>
      </p:grpSp>
      <p:grpSp>
        <p:nvGrpSpPr>
          <p:cNvPr id="22" name="Group 21"/>
          <p:cNvGrpSpPr/>
          <p:nvPr/>
        </p:nvGrpSpPr>
        <p:grpSpPr>
          <a:xfrm>
            <a:off x="4566744" y="1088289"/>
            <a:ext cx="3988122" cy="1446550"/>
            <a:chOff x="4566744" y="1089760"/>
            <a:chExt cx="3988122" cy="1446550"/>
          </a:xfrm>
        </p:grpSpPr>
        <p:grpSp>
          <p:nvGrpSpPr>
            <p:cNvPr id="10" name="Group 9"/>
            <p:cNvGrpSpPr/>
            <p:nvPr/>
          </p:nvGrpSpPr>
          <p:grpSpPr>
            <a:xfrm>
              <a:off x="4566744" y="1089760"/>
              <a:ext cx="1187669" cy="1446550"/>
              <a:chOff x="1324304" y="995166"/>
              <a:chExt cx="1187669" cy="1446550"/>
            </a:xfrm>
          </p:grpSpPr>
          <p:sp>
            <p:nvSpPr>
              <p:cNvPr id="11" name="Rectangle: Rounded Corners 10"/>
              <p:cNvSpPr/>
              <p:nvPr/>
            </p:nvSpPr>
            <p:spPr bwMode="auto">
              <a:xfrm>
                <a:off x="1324304" y="1156138"/>
                <a:ext cx="1187669" cy="1187669"/>
              </a:xfrm>
              <a:prstGeom prst="round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2" name="TextBox 11"/>
              <p:cNvSpPr txBox="1"/>
              <p:nvPr/>
            </p:nvSpPr>
            <p:spPr>
              <a:xfrm>
                <a:off x="1555533" y="995166"/>
                <a:ext cx="956440" cy="1446550"/>
              </a:xfrm>
              <a:prstGeom prst="rect">
                <a:avLst/>
              </a:prstGeom>
            </p:spPr>
            <p:txBody>
              <a:bodyPr wrap="square" rtlCol="0" anchor="ctr">
                <a:spAutoFit/>
              </a:bodyPr>
              <a:lstStyle/>
              <a:p>
                <a:pPr algn="ctr"/>
                <a:r>
                  <a:rPr lang="en-US" sz="8800" b="1">
                    <a:solidFill>
                      <a:srgbClr val="00E296"/>
                    </a:solidFill>
                  </a:rPr>
                  <a:t>3</a:t>
                </a:r>
              </a:p>
            </p:txBody>
          </p:sp>
        </p:grpSp>
        <p:sp>
          <p:nvSpPr>
            <p:cNvPr id="19" name="TextBox 18"/>
            <p:cNvSpPr txBox="1"/>
            <p:nvPr/>
          </p:nvSpPr>
          <p:spPr>
            <a:xfrm>
              <a:off x="5754413" y="1274426"/>
              <a:ext cx="2800453" cy="1077218"/>
            </a:xfrm>
            <a:prstGeom prst="rect">
              <a:avLst/>
            </a:prstGeom>
          </p:spPr>
          <p:txBody>
            <a:bodyPr wrap="square" rtlCol="0" anchor="ctr">
              <a:spAutoFit/>
            </a:bodyPr>
            <a:lstStyle/>
            <a:p>
              <a:r>
                <a:rPr lang="ko-KR" altLang="en-US" sz="1600" dirty="0">
                  <a:solidFill>
                    <a:srgbClr val="00E296"/>
                  </a:solidFill>
                </a:rPr>
                <a:t>실행 보고서</a:t>
              </a:r>
              <a:endParaRPr lang="en-US" altLang="ko-KR" sz="1600" dirty="0">
                <a:solidFill>
                  <a:srgbClr val="00E296"/>
                </a:solidFill>
              </a:endParaRPr>
            </a:p>
            <a:p>
              <a:r>
                <a:rPr lang="ko-KR" altLang="en-US" sz="1200" dirty="0">
                  <a:solidFill>
                    <a:schemeClr val="bg1"/>
                  </a:solidFill>
                </a:rPr>
                <a:t>페일오버 또는 </a:t>
              </a:r>
              <a:r>
                <a:rPr lang="ko-KR" altLang="en-US" sz="1200" dirty="0" err="1">
                  <a:solidFill>
                    <a:schemeClr val="bg1"/>
                  </a:solidFill>
                </a:rPr>
                <a:t>페일백</a:t>
              </a:r>
              <a:r>
                <a:rPr lang="ko-KR" altLang="en-US" sz="1200" dirty="0">
                  <a:solidFill>
                    <a:schemeClr val="bg1"/>
                  </a:solidFill>
                </a:rPr>
                <a:t> 완료 시 생성되며</a:t>
              </a:r>
              <a:r>
                <a:rPr lang="en-US" altLang="ko-KR" sz="1200" dirty="0">
                  <a:solidFill>
                    <a:schemeClr val="bg1"/>
                  </a:solidFill>
                </a:rPr>
                <a:t>, </a:t>
              </a:r>
              <a:r>
                <a:rPr lang="ko-KR" altLang="en-US" sz="1200" dirty="0">
                  <a:solidFill>
                    <a:schemeClr val="bg1"/>
                  </a:solidFill>
                </a:rPr>
                <a:t>개선 할 수 있는 </a:t>
              </a:r>
              <a:r>
                <a:rPr lang="en-US" altLang="ko-KR" sz="1200" dirty="0">
                  <a:solidFill>
                    <a:schemeClr val="bg1"/>
                  </a:solidFill>
                </a:rPr>
                <a:t>DR </a:t>
              </a:r>
              <a:r>
                <a:rPr lang="ko-KR" altLang="en-US" sz="1200" dirty="0">
                  <a:solidFill>
                    <a:schemeClr val="bg1"/>
                  </a:solidFill>
                </a:rPr>
                <a:t>계획 영역을 평가</a:t>
              </a:r>
              <a:r>
                <a:rPr lang="en-US" altLang="ko-KR" sz="1200" dirty="0">
                  <a:solidFill>
                    <a:schemeClr val="bg1"/>
                  </a:solidFill>
                </a:rPr>
                <a:t>, </a:t>
              </a:r>
              <a:r>
                <a:rPr lang="ko-KR" altLang="en-US" sz="1200" dirty="0">
                  <a:solidFill>
                    <a:schemeClr val="bg1"/>
                  </a:solidFill>
                </a:rPr>
                <a:t>문제 해결 및 식별하는 데 이상적</a:t>
              </a:r>
              <a:endParaRPr lang="en-US" sz="1200" dirty="0">
                <a:solidFill>
                  <a:schemeClr val="bg1"/>
                </a:solidFill>
              </a:endParaRPr>
            </a:p>
          </p:txBody>
        </p:sp>
      </p:grpSp>
      <p:grpSp>
        <p:nvGrpSpPr>
          <p:cNvPr id="21" name="Group 20"/>
          <p:cNvGrpSpPr/>
          <p:nvPr/>
        </p:nvGrpSpPr>
        <p:grpSpPr>
          <a:xfrm>
            <a:off x="4566745" y="2776040"/>
            <a:ext cx="3956591" cy="1446550"/>
            <a:chOff x="4566744" y="2777511"/>
            <a:chExt cx="3956591" cy="1446550"/>
          </a:xfrm>
        </p:grpSpPr>
        <p:grpSp>
          <p:nvGrpSpPr>
            <p:cNvPr id="5" name="Group 4"/>
            <p:cNvGrpSpPr/>
            <p:nvPr/>
          </p:nvGrpSpPr>
          <p:grpSpPr>
            <a:xfrm>
              <a:off x="4566744" y="2777511"/>
              <a:ext cx="1187669" cy="1446550"/>
              <a:chOff x="1324304" y="995166"/>
              <a:chExt cx="1187669" cy="1446550"/>
            </a:xfrm>
          </p:grpSpPr>
          <p:sp>
            <p:nvSpPr>
              <p:cNvPr id="3" name="Rectangle: Rounded Corners 2"/>
              <p:cNvSpPr/>
              <p:nvPr/>
            </p:nvSpPr>
            <p:spPr bwMode="auto">
              <a:xfrm>
                <a:off x="1324304" y="1156138"/>
                <a:ext cx="1187669" cy="1187669"/>
              </a:xfrm>
              <a:prstGeom prst="round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 name="TextBox 3"/>
              <p:cNvSpPr txBox="1"/>
              <p:nvPr/>
            </p:nvSpPr>
            <p:spPr>
              <a:xfrm>
                <a:off x="1555532" y="995166"/>
                <a:ext cx="956440" cy="1446550"/>
              </a:xfrm>
              <a:prstGeom prst="rect">
                <a:avLst/>
              </a:prstGeom>
            </p:spPr>
            <p:txBody>
              <a:bodyPr wrap="square" rtlCol="0" anchor="ctr">
                <a:spAutoFit/>
              </a:bodyPr>
              <a:lstStyle/>
              <a:p>
                <a:pPr algn="ctr"/>
                <a:r>
                  <a:rPr lang="en-US" sz="8800" b="1">
                    <a:solidFill>
                      <a:srgbClr val="00E296"/>
                    </a:solidFill>
                  </a:rPr>
                  <a:t>4</a:t>
                </a:r>
              </a:p>
            </p:txBody>
          </p:sp>
        </p:grpSp>
        <p:sp>
          <p:nvSpPr>
            <p:cNvPr id="20" name="TextBox 19"/>
            <p:cNvSpPr txBox="1"/>
            <p:nvPr/>
          </p:nvSpPr>
          <p:spPr>
            <a:xfrm>
              <a:off x="5754412" y="3054510"/>
              <a:ext cx="2768923" cy="892552"/>
            </a:xfrm>
            <a:prstGeom prst="rect">
              <a:avLst/>
            </a:prstGeom>
          </p:spPr>
          <p:txBody>
            <a:bodyPr wrap="square" rtlCol="0" anchor="ctr">
              <a:spAutoFit/>
            </a:bodyPr>
            <a:lstStyle/>
            <a:p>
              <a:r>
                <a:rPr lang="ko-KR" altLang="en-US" sz="1600" dirty="0">
                  <a:solidFill>
                    <a:srgbClr val="00E296"/>
                  </a:solidFill>
                </a:rPr>
                <a:t>테스트 실행 보고서</a:t>
              </a:r>
              <a:endParaRPr lang="en-US" altLang="ko-KR" sz="1600" dirty="0">
                <a:solidFill>
                  <a:srgbClr val="00E296"/>
                </a:solidFill>
              </a:endParaRPr>
            </a:p>
            <a:p>
              <a:r>
                <a:rPr lang="ko-KR" altLang="en-US" sz="1200" dirty="0">
                  <a:solidFill>
                    <a:schemeClr val="bg1"/>
                  </a:solidFill>
                </a:rPr>
                <a:t>페일오버 완료 시 생성되며</a:t>
              </a:r>
              <a:r>
                <a:rPr lang="en-US" altLang="ko-KR" sz="1200" dirty="0">
                  <a:solidFill>
                    <a:schemeClr val="bg1"/>
                  </a:solidFill>
                </a:rPr>
                <a:t>, </a:t>
              </a:r>
              <a:r>
                <a:rPr lang="ko-KR" altLang="en-US" sz="1200" dirty="0">
                  <a:solidFill>
                    <a:schemeClr val="bg1"/>
                  </a:solidFill>
                </a:rPr>
                <a:t>개선 할 수 있는 </a:t>
              </a:r>
              <a:r>
                <a:rPr lang="en-US" altLang="ko-KR" sz="1200" dirty="0">
                  <a:solidFill>
                    <a:schemeClr val="bg1"/>
                  </a:solidFill>
                </a:rPr>
                <a:t>DR </a:t>
              </a:r>
              <a:r>
                <a:rPr lang="ko-KR" altLang="en-US" sz="1200" dirty="0">
                  <a:solidFill>
                    <a:schemeClr val="bg1"/>
                  </a:solidFill>
                </a:rPr>
                <a:t>계획 영역을 평가</a:t>
              </a:r>
              <a:r>
                <a:rPr lang="en-US" altLang="ko-KR" sz="1200" dirty="0">
                  <a:solidFill>
                    <a:schemeClr val="bg1"/>
                  </a:solidFill>
                </a:rPr>
                <a:t>, </a:t>
              </a:r>
              <a:r>
                <a:rPr lang="ko-KR" altLang="en-US" sz="1200" dirty="0">
                  <a:solidFill>
                    <a:schemeClr val="bg1"/>
                  </a:solidFill>
                </a:rPr>
                <a:t>문제 해결 및 식별하는 데 이상적</a:t>
              </a:r>
              <a:endParaRPr lang="en-US" altLang="ko-KR" sz="1200" dirty="0">
                <a:solidFill>
                  <a:schemeClr val="bg1"/>
                </a:solidFill>
              </a:endParaRPr>
            </a:p>
          </p:txBody>
        </p:sp>
      </p:grpSp>
    </p:spTree>
    <p:extLst>
      <p:ext uri="{BB962C8B-B14F-4D97-AF65-F5344CB8AC3E}">
        <p14:creationId xmlns:p14="http://schemas.microsoft.com/office/powerpoint/2010/main" val="165286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0FD1-3BA5-47B5-B1D4-25DDB1EF66AD}"/>
              </a:ext>
            </a:extLst>
          </p:cNvPr>
          <p:cNvSpPr>
            <a:spLocks noGrp="1"/>
          </p:cNvSpPr>
          <p:nvPr>
            <p:ph type="title"/>
          </p:nvPr>
        </p:nvSpPr>
        <p:spPr>
          <a:xfrm>
            <a:off x="389436" y="743826"/>
            <a:ext cx="6001839" cy="3724096"/>
          </a:xfrm>
        </p:spPr>
        <p:txBody>
          <a:bodyPr/>
          <a:lstStyle/>
          <a:p>
            <a:r>
              <a:rPr lang="en-US" dirty="0"/>
              <a:t>Veeam Availability</a:t>
            </a:r>
            <a:br>
              <a:rPr lang="en-US" dirty="0"/>
            </a:br>
            <a:r>
              <a:rPr lang="en-US" dirty="0"/>
              <a:t>Orchestrator</a:t>
            </a:r>
            <a:br>
              <a:rPr lang="en-US" dirty="0"/>
            </a:br>
            <a:r>
              <a:rPr lang="en-US" sz="4000" dirty="0"/>
              <a:t>(VMware Only)</a:t>
            </a:r>
            <a:endParaRPr lang="en-GB" dirty="0"/>
          </a:p>
        </p:txBody>
      </p:sp>
    </p:spTree>
    <p:extLst>
      <p:ext uri="{BB962C8B-B14F-4D97-AF65-F5344CB8AC3E}">
        <p14:creationId xmlns:p14="http://schemas.microsoft.com/office/powerpoint/2010/main" val="355687480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6975" y="1048813"/>
            <a:ext cx="4168399" cy="553998"/>
          </a:xfrm>
        </p:spPr>
        <p:txBody>
          <a:bodyPr/>
          <a:lstStyle/>
          <a:p>
            <a:pPr lvl="0" algn="r"/>
            <a:r>
              <a:rPr lang="ko-KR" altLang="en-US" dirty="0"/>
              <a:t>자동화된 테스트</a:t>
            </a:r>
            <a:endParaRPr lang="en-US" sz="2000" dirty="0">
              <a:solidFill>
                <a:schemeClr val="tx1">
                  <a:lumMod val="75000"/>
                  <a:lumOff val="25000"/>
                </a:schemeClr>
              </a:solidFill>
            </a:endParaRPr>
          </a:p>
        </p:txBody>
      </p:sp>
      <p:sp>
        <p:nvSpPr>
          <p:cNvPr id="15" name="Title 2"/>
          <p:cNvSpPr txBox="1">
            <a:spLocks/>
          </p:cNvSpPr>
          <p:nvPr/>
        </p:nvSpPr>
        <p:spPr>
          <a:xfrm>
            <a:off x="523703" y="2539562"/>
            <a:ext cx="4031671" cy="166199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algn="r"/>
            <a:r>
              <a:rPr lang="ko-KR" altLang="en-US" sz="1800" dirty="0">
                <a:solidFill>
                  <a:schemeClr val="bg1"/>
                </a:solidFill>
                <a:cs typeface="Tahoma" panose="020B0604030504040204" pitchFamily="34" charset="0"/>
              </a:rPr>
              <a:t>운영 시스템에 영향을 주지 않으면서 장시간 소요 및 다수 인력이 필요한 수동 테스트 과정을 제거합니다</a:t>
            </a:r>
            <a:r>
              <a:rPr lang="en-US" altLang="ko-KR" sz="1800" dirty="0">
                <a:solidFill>
                  <a:schemeClr val="bg1"/>
                </a:solidFill>
                <a:cs typeface="Tahoma" panose="020B0604030504040204" pitchFamily="34" charset="0"/>
              </a:rPr>
              <a:t>.</a:t>
            </a:r>
            <a:r>
              <a:rPr lang="ko-KR" altLang="en-US" sz="1800" dirty="0">
                <a:solidFill>
                  <a:schemeClr val="bg1"/>
                </a:solidFill>
                <a:cs typeface="Tahoma" panose="020B0604030504040204" pitchFamily="34" charset="0"/>
              </a:rPr>
              <a:t> 자동화된 </a:t>
            </a:r>
            <a:r>
              <a:rPr lang="en-US" altLang="ko-KR" sz="1800" dirty="0">
                <a:solidFill>
                  <a:schemeClr val="bg1"/>
                </a:solidFill>
                <a:cs typeface="Tahoma" panose="020B0604030504040204" pitchFamily="34" charset="0"/>
              </a:rPr>
              <a:t>DR </a:t>
            </a:r>
            <a:r>
              <a:rPr lang="ko-KR" altLang="en-US" sz="1800" dirty="0">
                <a:solidFill>
                  <a:schemeClr val="bg1"/>
                </a:solidFill>
                <a:cs typeface="Tahoma" panose="020B0604030504040204" pitchFamily="34" charset="0"/>
              </a:rPr>
              <a:t>계획 테스트 및 준비 검사를 통해 비용을 절감하면서도 복구 가능성을 손쉽게 입증합니다</a:t>
            </a:r>
            <a:r>
              <a:rPr lang="en-US" altLang="ko-KR" sz="1800" dirty="0">
                <a:solidFill>
                  <a:schemeClr val="bg1"/>
                </a:solidFill>
                <a:cs typeface="Tahoma" panose="020B0604030504040204" pitchFamily="34" charset="0"/>
              </a:rPr>
              <a:t>.</a:t>
            </a:r>
            <a:endParaRPr lang="en-US" sz="1800" dirty="0">
              <a:solidFill>
                <a:schemeClr val="bg1"/>
              </a:solidFill>
              <a:cs typeface="Tahoma" panose="020B0604030504040204" pitchFamily="34" charset="0"/>
            </a:endParaRPr>
          </a:p>
        </p:txBody>
      </p:sp>
      <p:sp>
        <p:nvSpPr>
          <p:cNvPr id="27" name="TextBox 26"/>
          <p:cNvSpPr txBox="1"/>
          <p:nvPr/>
        </p:nvSpPr>
        <p:spPr>
          <a:xfrm>
            <a:off x="5566615" y="2353359"/>
            <a:ext cx="3153436" cy="307777"/>
          </a:xfrm>
          <a:prstGeom prst="rect">
            <a:avLst/>
          </a:prstGeom>
          <a:noFill/>
        </p:spPr>
        <p:txBody>
          <a:bodyPr wrap="square" rtlCol="0">
            <a:spAutoFit/>
          </a:bodyPr>
          <a:lstStyle/>
          <a:p>
            <a:pPr lvl="0"/>
            <a:r>
              <a:rPr lang="ko-KR" altLang="en-US" sz="1400" dirty="0">
                <a:solidFill>
                  <a:schemeClr val="bg1"/>
                </a:solidFill>
              </a:rPr>
              <a:t>실시간 리포팅 및 대시 </a:t>
            </a:r>
            <a:r>
              <a:rPr lang="ko-KR" altLang="en-US" sz="1400">
                <a:solidFill>
                  <a:schemeClr val="bg1"/>
                </a:solidFill>
              </a:rPr>
              <a:t>보드에 접근</a:t>
            </a:r>
            <a:endParaRPr lang="en-US" sz="1400" dirty="0">
              <a:solidFill>
                <a:schemeClr val="bg1"/>
              </a:solidFill>
            </a:endParaRPr>
          </a:p>
        </p:txBody>
      </p:sp>
      <p:sp>
        <p:nvSpPr>
          <p:cNvPr id="28" name="TextBox 27"/>
          <p:cNvSpPr txBox="1"/>
          <p:nvPr/>
        </p:nvSpPr>
        <p:spPr>
          <a:xfrm>
            <a:off x="5566615" y="3426504"/>
            <a:ext cx="3153436" cy="523220"/>
          </a:xfrm>
          <a:prstGeom prst="rect">
            <a:avLst/>
          </a:prstGeom>
          <a:noFill/>
        </p:spPr>
        <p:txBody>
          <a:bodyPr wrap="square" rtlCol="0">
            <a:spAutoFit/>
          </a:bodyPr>
          <a:lstStyle/>
          <a:p>
            <a:pPr lvl="0"/>
            <a:r>
              <a:rPr lang="ko-KR" altLang="en-US" sz="1400" dirty="0">
                <a:solidFill>
                  <a:schemeClr val="bg1"/>
                </a:solidFill>
              </a:rPr>
              <a:t>운영 환경에 영향을 전혀 주지 않으면 서 계획 준비를 정기적으로 테스트</a:t>
            </a:r>
            <a:endParaRPr lang="en-US" sz="1400" dirty="0">
              <a:solidFill>
                <a:schemeClr val="bg1"/>
              </a:solidFill>
            </a:endParaRPr>
          </a:p>
        </p:txBody>
      </p:sp>
      <p:sp>
        <p:nvSpPr>
          <p:cNvPr id="52" name="TextBox 51"/>
          <p:cNvSpPr txBox="1"/>
          <p:nvPr/>
        </p:nvSpPr>
        <p:spPr>
          <a:xfrm>
            <a:off x="5566614" y="1074005"/>
            <a:ext cx="3153437" cy="523220"/>
          </a:xfrm>
          <a:prstGeom prst="rect">
            <a:avLst/>
          </a:prstGeom>
          <a:noFill/>
        </p:spPr>
        <p:txBody>
          <a:bodyPr wrap="square" rtlCol="0">
            <a:spAutoFit/>
          </a:bodyPr>
          <a:lstStyle/>
          <a:p>
            <a:pPr lvl="0"/>
            <a:r>
              <a:rPr lang="ko-KR" altLang="en-US" sz="1400" dirty="0">
                <a:solidFill>
                  <a:schemeClr val="bg1"/>
                </a:solidFill>
              </a:rPr>
              <a:t>필요 시 또는 스케줄 </a:t>
            </a:r>
            <a:r>
              <a:rPr lang="ko-KR" altLang="en-US" sz="1400">
                <a:solidFill>
                  <a:schemeClr val="bg1"/>
                </a:solidFill>
              </a:rPr>
              <a:t>기반으로 손쉽게 테스트 </a:t>
            </a:r>
            <a:r>
              <a:rPr lang="ko-KR" altLang="en-US" sz="1400" dirty="0">
                <a:solidFill>
                  <a:schemeClr val="bg1"/>
                </a:solidFill>
              </a:rPr>
              <a:t>수행</a:t>
            </a:r>
            <a:endParaRPr lang="en-US" sz="1400" dirty="0">
              <a:solidFill>
                <a:schemeClr val="bg1"/>
              </a:solidFill>
            </a:endParaRPr>
          </a:p>
        </p:txBody>
      </p:sp>
      <p:pic>
        <p:nvPicPr>
          <p:cNvPr id="5" name="Graphic 4">
            <a:extLst>
              <a:ext uri="{FF2B5EF4-FFF2-40B4-BE49-F238E27FC236}">
                <a16:creationId xmlns:a16="http://schemas.microsoft.com/office/drawing/2014/main" id="{07B50DDF-90FF-4018-9CC8-FC9F4F0D7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7065" y="1074005"/>
            <a:ext cx="523875" cy="533400"/>
          </a:xfrm>
          <a:prstGeom prst="rect">
            <a:avLst/>
          </a:prstGeom>
        </p:spPr>
      </p:pic>
      <p:pic>
        <p:nvPicPr>
          <p:cNvPr id="7" name="Graphic 6">
            <a:extLst>
              <a:ext uri="{FF2B5EF4-FFF2-40B4-BE49-F238E27FC236}">
                <a16:creationId xmlns:a16="http://schemas.microsoft.com/office/drawing/2014/main" id="{F46A316C-0281-4833-B78D-47E9244B32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4215" y="3406799"/>
            <a:ext cx="409575" cy="542925"/>
          </a:xfrm>
          <a:prstGeom prst="rect">
            <a:avLst/>
          </a:prstGeom>
        </p:spPr>
      </p:pic>
      <p:grpSp>
        <p:nvGrpSpPr>
          <p:cNvPr id="9" name="Graphic 5">
            <a:extLst>
              <a:ext uri="{FF2B5EF4-FFF2-40B4-BE49-F238E27FC236}">
                <a16:creationId xmlns:a16="http://schemas.microsoft.com/office/drawing/2014/main" id="{E0E5F793-A724-4AD3-BDA9-39416D519EDA}"/>
              </a:ext>
            </a:extLst>
          </p:cNvPr>
          <p:cNvGrpSpPr/>
          <p:nvPr/>
        </p:nvGrpSpPr>
        <p:grpSpPr>
          <a:xfrm>
            <a:off x="4917065" y="2288027"/>
            <a:ext cx="523875" cy="438150"/>
            <a:chOff x="4776786" y="2332295"/>
            <a:chExt cx="523875" cy="438150"/>
          </a:xfrm>
        </p:grpSpPr>
        <p:sp>
          <p:nvSpPr>
            <p:cNvPr id="10" name="Freeform: Shape 9">
              <a:extLst>
                <a:ext uri="{FF2B5EF4-FFF2-40B4-BE49-F238E27FC236}">
                  <a16:creationId xmlns:a16="http://schemas.microsoft.com/office/drawing/2014/main" id="{AB757FE8-CD26-4BF1-87BE-16F5E46EC9E7}"/>
                </a:ext>
              </a:extLst>
            </p:cNvPr>
            <p:cNvSpPr/>
            <p:nvPr/>
          </p:nvSpPr>
          <p:spPr>
            <a:xfrm>
              <a:off x="4776786" y="2332295"/>
              <a:ext cx="9525" cy="9525"/>
            </a:xfrm>
            <a:custGeom>
              <a:avLst/>
              <a:gdLst/>
              <a:ahLst/>
              <a:cxnLst/>
              <a:rect l="l" t="t" r="r" b="b"/>
              <a:pathLst>
                <a:path/>
              </a:pathLst>
            </a:custGeom>
            <a:noFill/>
            <a:ln w="19050" cap="flat">
              <a:solidFill>
                <a:srgbClr val="00E296"/>
              </a:solidFill>
              <a:prstDash val="solid"/>
              <a:round/>
            </a:ln>
          </p:spPr>
          <p:txBody>
            <a:bodyPr rtlCol="0" anchor="ctr"/>
            <a:lstStyle/>
            <a:p>
              <a:endParaRPr lang="ru-RU"/>
            </a:p>
          </p:txBody>
        </p:sp>
        <p:sp>
          <p:nvSpPr>
            <p:cNvPr id="11" name="Freeform: Shape 10">
              <a:extLst>
                <a:ext uri="{FF2B5EF4-FFF2-40B4-BE49-F238E27FC236}">
                  <a16:creationId xmlns:a16="http://schemas.microsoft.com/office/drawing/2014/main" id="{375C9C7D-725F-4C33-B813-109DA1B3B53A}"/>
                </a:ext>
              </a:extLst>
            </p:cNvPr>
            <p:cNvSpPr/>
            <p:nvPr/>
          </p:nvSpPr>
          <p:spPr>
            <a:xfrm>
              <a:off x="4776786" y="2332295"/>
              <a:ext cx="9525" cy="9525"/>
            </a:xfrm>
            <a:custGeom>
              <a:avLst/>
              <a:gdLst/>
              <a:ahLst/>
              <a:cxnLst/>
              <a:rect l="l" t="t" r="r" b="b"/>
              <a:pathLst>
                <a:path/>
              </a:pathLst>
            </a:custGeom>
            <a:noFill/>
            <a:ln w="19050" cap="flat">
              <a:solidFill>
                <a:srgbClr val="00E296"/>
              </a:solidFill>
              <a:prstDash val="solid"/>
              <a:round/>
            </a:ln>
          </p:spPr>
          <p:txBody>
            <a:bodyPr rtlCol="0" anchor="ctr"/>
            <a:lstStyle/>
            <a:p>
              <a:endParaRPr lang="ru-RU"/>
            </a:p>
          </p:txBody>
        </p:sp>
        <p:sp>
          <p:nvSpPr>
            <p:cNvPr id="12" name="Freeform: Shape 11">
              <a:extLst>
                <a:ext uri="{FF2B5EF4-FFF2-40B4-BE49-F238E27FC236}">
                  <a16:creationId xmlns:a16="http://schemas.microsoft.com/office/drawing/2014/main" id="{EFD724EF-21BD-4E43-8339-584B6BC786BB}"/>
                </a:ext>
              </a:extLst>
            </p:cNvPr>
            <p:cNvSpPr/>
            <p:nvPr/>
          </p:nvSpPr>
          <p:spPr>
            <a:xfrm>
              <a:off x="4776786" y="2332295"/>
              <a:ext cx="9525" cy="9525"/>
            </a:xfrm>
            <a:custGeom>
              <a:avLst/>
              <a:gdLst/>
              <a:ahLst/>
              <a:cxnLst/>
              <a:rect l="l" t="t" r="r" b="b"/>
              <a:pathLst>
                <a:path/>
              </a:pathLst>
            </a:custGeom>
            <a:noFill/>
            <a:ln w="19050" cap="flat">
              <a:solidFill>
                <a:srgbClr val="00E296"/>
              </a:solidFill>
              <a:prstDash val="solid"/>
              <a:round/>
            </a:ln>
          </p:spPr>
          <p:txBody>
            <a:bodyPr rtlCol="0" anchor="ctr"/>
            <a:lstStyle/>
            <a:p>
              <a:endParaRPr lang="ru-RU"/>
            </a:p>
          </p:txBody>
        </p:sp>
        <p:sp>
          <p:nvSpPr>
            <p:cNvPr id="16" name="Freeform: Shape 15">
              <a:extLst>
                <a:ext uri="{FF2B5EF4-FFF2-40B4-BE49-F238E27FC236}">
                  <a16:creationId xmlns:a16="http://schemas.microsoft.com/office/drawing/2014/main" id="{0E72926F-FFC9-451A-8CD5-71BCA5702E4B}"/>
                </a:ext>
              </a:extLst>
            </p:cNvPr>
            <p:cNvSpPr/>
            <p:nvPr/>
          </p:nvSpPr>
          <p:spPr>
            <a:xfrm>
              <a:off x="4776786" y="2332295"/>
              <a:ext cx="9525" cy="9525"/>
            </a:xfrm>
            <a:custGeom>
              <a:avLst/>
              <a:gdLst/>
              <a:ahLst/>
              <a:cxnLst/>
              <a:rect l="l" t="t" r="r" b="b"/>
              <a:pathLst>
                <a:path/>
              </a:pathLst>
            </a:custGeom>
            <a:noFill/>
            <a:ln w="19050" cap="flat">
              <a:solidFill>
                <a:srgbClr val="00E296"/>
              </a:solidFill>
              <a:prstDash val="solid"/>
              <a:round/>
            </a:ln>
          </p:spPr>
          <p:txBody>
            <a:bodyPr rtlCol="0" anchor="ctr"/>
            <a:lstStyle/>
            <a:p>
              <a:endParaRPr lang="ru-RU"/>
            </a:p>
          </p:txBody>
        </p:sp>
        <p:sp>
          <p:nvSpPr>
            <p:cNvPr id="17" name="Freeform: Shape 16">
              <a:extLst>
                <a:ext uri="{FF2B5EF4-FFF2-40B4-BE49-F238E27FC236}">
                  <a16:creationId xmlns:a16="http://schemas.microsoft.com/office/drawing/2014/main" id="{10E4E4F4-9911-4239-96E8-7764A0CE8B81}"/>
                </a:ext>
              </a:extLst>
            </p:cNvPr>
            <p:cNvSpPr/>
            <p:nvPr/>
          </p:nvSpPr>
          <p:spPr>
            <a:xfrm>
              <a:off x="4791074" y="2346583"/>
              <a:ext cx="495300" cy="409575"/>
            </a:xfrm>
            <a:custGeom>
              <a:avLst/>
              <a:gdLst>
                <a:gd name="connsiteX0" fmla="*/ 495300 w 495300"/>
                <a:gd name="connsiteY0" fmla="*/ 52388 h 409575"/>
                <a:gd name="connsiteX1" fmla="*/ 442913 w 495300"/>
                <a:gd name="connsiteY1" fmla="*/ 0 h 409575"/>
                <a:gd name="connsiteX2" fmla="*/ 45720 w 495300"/>
                <a:gd name="connsiteY2" fmla="*/ 0 h 409575"/>
                <a:gd name="connsiteX3" fmla="*/ 0 w 495300"/>
                <a:gd name="connsiteY3" fmla="*/ 45720 h 409575"/>
                <a:gd name="connsiteX4" fmla="*/ 0 w 495300"/>
                <a:gd name="connsiteY4" fmla="*/ 366713 h 409575"/>
                <a:gd name="connsiteX5" fmla="*/ 45720 w 495300"/>
                <a:gd name="connsiteY5" fmla="*/ 412433 h 409575"/>
                <a:gd name="connsiteX6" fmla="*/ 313373 w 495300"/>
                <a:gd name="connsiteY6" fmla="*/ 412433 h 409575"/>
                <a:gd name="connsiteX7" fmla="*/ 448628 w 495300"/>
                <a:gd name="connsiteY7" fmla="*/ 412433 h 409575"/>
                <a:gd name="connsiteX8" fmla="*/ 494348 w 495300"/>
                <a:gd name="connsiteY8" fmla="*/ 366713 h 409575"/>
                <a:gd name="connsiteX9" fmla="*/ 494348 w 495300"/>
                <a:gd name="connsiteY9" fmla="*/ 523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409575">
                  <a:moveTo>
                    <a:pt x="495300" y="52388"/>
                  </a:moveTo>
                  <a:cubicBezTo>
                    <a:pt x="495300" y="23813"/>
                    <a:pt x="471488" y="0"/>
                    <a:pt x="442913" y="0"/>
                  </a:cubicBezTo>
                  <a:lnTo>
                    <a:pt x="45720" y="0"/>
                  </a:lnTo>
                  <a:cubicBezTo>
                    <a:pt x="20003" y="0"/>
                    <a:pt x="0" y="20955"/>
                    <a:pt x="0" y="45720"/>
                  </a:cubicBezTo>
                  <a:lnTo>
                    <a:pt x="0" y="366713"/>
                  </a:lnTo>
                  <a:cubicBezTo>
                    <a:pt x="0" y="392430"/>
                    <a:pt x="20955" y="412433"/>
                    <a:pt x="45720" y="412433"/>
                  </a:cubicBezTo>
                  <a:lnTo>
                    <a:pt x="313373" y="412433"/>
                  </a:lnTo>
                  <a:lnTo>
                    <a:pt x="448628" y="412433"/>
                  </a:lnTo>
                  <a:cubicBezTo>
                    <a:pt x="474345" y="412433"/>
                    <a:pt x="494348" y="391478"/>
                    <a:pt x="494348" y="366713"/>
                  </a:cubicBezTo>
                  <a:lnTo>
                    <a:pt x="494348" y="52388"/>
                  </a:lnTo>
                  <a:close/>
                </a:path>
              </a:pathLst>
            </a:custGeom>
            <a:noFill/>
            <a:ln w="19050" cap="flat">
              <a:solidFill>
                <a:srgbClr val="00E296"/>
              </a:solid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AC571123-7E2E-428E-8380-B22EBCE88CE9}"/>
                </a:ext>
              </a:extLst>
            </p:cNvPr>
            <p:cNvSpPr/>
            <p:nvPr/>
          </p:nvSpPr>
          <p:spPr>
            <a:xfrm>
              <a:off x="4791074" y="2346583"/>
              <a:ext cx="47625" cy="266700"/>
            </a:xfrm>
            <a:custGeom>
              <a:avLst/>
              <a:gdLst>
                <a:gd name="connsiteX0" fmla="*/ 52388 w 47625"/>
                <a:gd name="connsiteY0" fmla="*/ 0 h 266700"/>
                <a:gd name="connsiteX1" fmla="*/ 0 w 47625"/>
                <a:gd name="connsiteY1" fmla="*/ 52388 h 266700"/>
                <a:gd name="connsiteX2" fmla="*/ 0 w 47625"/>
                <a:gd name="connsiteY2" fmla="*/ 267653 h 266700"/>
              </a:gdLst>
              <a:ahLst/>
              <a:cxnLst>
                <a:cxn ang="0">
                  <a:pos x="connsiteX0" y="connsiteY0"/>
                </a:cxn>
                <a:cxn ang="0">
                  <a:pos x="connsiteX1" y="connsiteY1"/>
                </a:cxn>
                <a:cxn ang="0">
                  <a:pos x="connsiteX2" y="connsiteY2"/>
                </a:cxn>
              </a:cxnLst>
              <a:rect l="l" t="t" r="r" b="b"/>
              <a:pathLst>
                <a:path w="47625" h="266700">
                  <a:moveTo>
                    <a:pt x="52388" y="0"/>
                  </a:moveTo>
                  <a:cubicBezTo>
                    <a:pt x="23813" y="0"/>
                    <a:pt x="0" y="23813"/>
                    <a:pt x="0" y="52388"/>
                  </a:cubicBezTo>
                  <a:lnTo>
                    <a:pt x="0" y="267653"/>
                  </a:lnTo>
                </a:path>
              </a:pathLst>
            </a:custGeom>
            <a:noFill/>
            <a:ln w="19050" cap="flat">
              <a:solidFill>
                <a:srgbClr val="00E296"/>
              </a:solid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B3B9E61B-6EF2-4803-A8F2-1648490827D7}"/>
                </a:ext>
              </a:extLst>
            </p:cNvPr>
            <p:cNvSpPr/>
            <p:nvPr/>
          </p:nvSpPr>
          <p:spPr>
            <a:xfrm>
              <a:off x="4791074" y="2438975"/>
              <a:ext cx="495300" cy="9525"/>
            </a:xfrm>
            <a:custGeom>
              <a:avLst/>
              <a:gdLst>
                <a:gd name="connsiteX0" fmla="*/ 0 w 495300"/>
                <a:gd name="connsiteY0" fmla="*/ 0 h 0"/>
                <a:gd name="connsiteX1" fmla="*/ 495300 w 495300"/>
                <a:gd name="connsiteY1" fmla="*/ 0 h 0"/>
              </a:gdLst>
              <a:ahLst/>
              <a:cxnLst>
                <a:cxn ang="0">
                  <a:pos x="connsiteX0" y="connsiteY0"/>
                </a:cxn>
                <a:cxn ang="0">
                  <a:pos x="connsiteX1" y="connsiteY1"/>
                </a:cxn>
              </a:cxnLst>
              <a:rect l="l" t="t" r="r" b="b"/>
              <a:pathLst>
                <a:path w="495300">
                  <a:moveTo>
                    <a:pt x="0" y="0"/>
                  </a:moveTo>
                  <a:lnTo>
                    <a:pt x="495300" y="0"/>
                  </a:lnTo>
                </a:path>
              </a:pathLst>
            </a:custGeom>
            <a:ln w="19050" cap="flat">
              <a:solidFill>
                <a:srgbClr val="00E296"/>
              </a:solidFill>
              <a:prstDash val="solid"/>
              <a:miter/>
            </a:ln>
          </p:spPr>
          <p:txBody>
            <a:bodyPr rtlCol="0" anchor="ctr"/>
            <a:lstStyle/>
            <a:p>
              <a:endParaRPr lang="ru-RU"/>
            </a:p>
          </p:txBody>
        </p:sp>
        <p:sp>
          <p:nvSpPr>
            <p:cNvPr id="21" name="Freeform: Shape 20">
              <a:extLst>
                <a:ext uri="{FF2B5EF4-FFF2-40B4-BE49-F238E27FC236}">
                  <a16:creationId xmlns:a16="http://schemas.microsoft.com/office/drawing/2014/main" id="{1F0B637D-CC04-4811-A05D-FD39DE5C895B}"/>
                </a:ext>
              </a:extLst>
            </p:cNvPr>
            <p:cNvSpPr/>
            <p:nvPr/>
          </p:nvSpPr>
          <p:spPr>
            <a:xfrm>
              <a:off x="4845366" y="2382778"/>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8" y="0"/>
                    <a:pt x="13335" y="0"/>
                  </a:cubicBezTo>
                  <a:lnTo>
                    <a:pt x="13335" y="0"/>
                  </a:lnTo>
                  <a:cubicBezTo>
                    <a:pt x="20955" y="0"/>
                    <a:pt x="26670" y="6667"/>
                    <a:pt x="26670" y="13335"/>
                  </a:cubicBezTo>
                  <a:lnTo>
                    <a:pt x="26670" y="13335"/>
                  </a:lnTo>
                  <a:cubicBezTo>
                    <a:pt x="27623" y="20955"/>
                    <a:pt x="20955" y="26670"/>
                    <a:pt x="13335" y="26670"/>
                  </a:cubicBezTo>
                  <a:close/>
                </a:path>
              </a:pathLst>
            </a:custGeom>
            <a:solidFill>
              <a:srgbClr val="00E296"/>
            </a:solidFill>
            <a:ln w="19050" cap="flat">
              <a:noFill/>
              <a:prstDash val="solid"/>
              <a:miter/>
            </a:ln>
          </p:spPr>
          <p:txBody>
            <a:bodyPr rtlCol="0" anchor="ctr"/>
            <a:lstStyle/>
            <a:p>
              <a:endParaRPr lang="ru-RU"/>
            </a:p>
          </p:txBody>
        </p:sp>
        <p:sp>
          <p:nvSpPr>
            <p:cNvPr id="22" name="Freeform: Shape 21">
              <a:extLst>
                <a:ext uri="{FF2B5EF4-FFF2-40B4-BE49-F238E27FC236}">
                  <a16:creationId xmlns:a16="http://schemas.microsoft.com/office/drawing/2014/main" id="{A6E8C4D7-42D8-4F25-ACF4-37E17E23B19C}"/>
                </a:ext>
              </a:extLst>
            </p:cNvPr>
            <p:cNvSpPr/>
            <p:nvPr/>
          </p:nvSpPr>
          <p:spPr>
            <a:xfrm>
              <a:off x="4895849" y="2382778"/>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7" y="0"/>
                    <a:pt x="13335" y="0"/>
                  </a:cubicBezTo>
                  <a:lnTo>
                    <a:pt x="13335" y="0"/>
                  </a:lnTo>
                  <a:cubicBezTo>
                    <a:pt x="20955" y="0"/>
                    <a:pt x="26670" y="6667"/>
                    <a:pt x="26670" y="13335"/>
                  </a:cubicBezTo>
                  <a:lnTo>
                    <a:pt x="26670" y="13335"/>
                  </a:lnTo>
                  <a:cubicBezTo>
                    <a:pt x="27622" y="20955"/>
                    <a:pt x="20955" y="26670"/>
                    <a:pt x="13335" y="26670"/>
                  </a:cubicBezTo>
                  <a:close/>
                </a:path>
              </a:pathLst>
            </a:custGeom>
            <a:solidFill>
              <a:srgbClr val="00E296"/>
            </a:solidFill>
            <a:ln w="19050" cap="flat">
              <a:noFill/>
              <a:prstDash val="solid"/>
              <a:miter/>
            </a:ln>
          </p:spPr>
          <p:txBody>
            <a:bodyPr rtlCol="0" anchor="ctr"/>
            <a:lstStyle/>
            <a:p>
              <a:endParaRPr lang="ru-RU"/>
            </a:p>
          </p:txBody>
        </p:sp>
        <p:sp>
          <p:nvSpPr>
            <p:cNvPr id="23" name="Freeform: Shape 22">
              <a:extLst>
                <a:ext uri="{FF2B5EF4-FFF2-40B4-BE49-F238E27FC236}">
                  <a16:creationId xmlns:a16="http://schemas.microsoft.com/office/drawing/2014/main" id="{4DE36B29-2D54-41D0-AF04-53C860B035DF}"/>
                </a:ext>
              </a:extLst>
            </p:cNvPr>
            <p:cNvSpPr/>
            <p:nvPr/>
          </p:nvSpPr>
          <p:spPr>
            <a:xfrm>
              <a:off x="4946331" y="2382778"/>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8" y="0"/>
                    <a:pt x="13335" y="0"/>
                  </a:cubicBezTo>
                  <a:lnTo>
                    <a:pt x="13335" y="0"/>
                  </a:lnTo>
                  <a:cubicBezTo>
                    <a:pt x="20955" y="0"/>
                    <a:pt x="26670" y="6667"/>
                    <a:pt x="26670" y="13335"/>
                  </a:cubicBezTo>
                  <a:lnTo>
                    <a:pt x="26670" y="13335"/>
                  </a:lnTo>
                  <a:cubicBezTo>
                    <a:pt x="27623" y="20955"/>
                    <a:pt x="20955" y="26670"/>
                    <a:pt x="13335" y="26670"/>
                  </a:cubicBezTo>
                  <a:close/>
                </a:path>
              </a:pathLst>
            </a:custGeom>
            <a:solidFill>
              <a:srgbClr val="00E296"/>
            </a:solidFill>
            <a:ln w="19050" cap="flat">
              <a:noFill/>
              <a:prstDash val="solid"/>
              <a:miter/>
            </a:ln>
          </p:spPr>
          <p:txBody>
            <a:bodyPr rtlCol="0" anchor="ctr"/>
            <a:lstStyle/>
            <a:p>
              <a:endParaRPr lang="ru-RU"/>
            </a:p>
          </p:txBody>
        </p:sp>
        <p:sp>
          <p:nvSpPr>
            <p:cNvPr id="24" name="Freeform: Shape 23">
              <a:extLst>
                <a:ext uri="{FF2B5EF4-FFF2-40B4-BE49-F238E27FC236}">
                  <a16:creationId xmlns:a16="http://schemas.microsoft.com/office/drawing/2014/main" id="{E7AE45B2-B696-4F95-8799-395791B79811}"/>
                </a:ext>
              </a:extLst>
            </p:cNvPr>
            <p:cNvSpPr/>
            <p:nvPr/>
          </p:nvSpPr>
          <p:spPr>
            <a:xfrm>
              <a:off x="4948236" y="2511365"/>
              <a:ext cx="180975" cy="171450"/>
            </a:xfrm>
            <a:custGeom>
              <a:avLst/>
              <a:gdLst>
                <a:gd name="connsiteX0" fmla="*/ 180975 w 180975"/>
                <a:gd name="connsiteY0" fmla="*/ 90487 h 171450"/>
                <a:gd name="connsiteX1" fmla="*/ 90488 w 180975"/>
                <a:gd name="connsiteY1" fmla="*/ 180975 h 171450"/>
                <a:gd name="connsiteX2" fmla="*/ 0 w 180975"/>
                <a:gd name="connsiteY2" fmla="*/ 90487 h 171450"/>
                <a:gd name="connsiteX3" fmla="*/ 90488 w 180975"/>
                <a:gd name="connsiteY3" fmla="*/ 0 h 171450"/>
                <a:gd name="connsiteX4" fmla="*/ 180975 w 180975"/>
                <a:gd name="connsiteY4" fmla="*/ 90487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975" h="171450">
                  <a:moveTo>
                    <a:pt x="180975" y="90487"/>
                  </a:moveTo>
                  <a:cubicBezTo>
                    <a:pt x="180975" y="140462"/>
                    <a:pt x="140462" y="180975"/>
                    <a:pt x="90488" y="180975"/>
                  </a:cubicBezTo>
                  <a:cubicBezTo>
                    <a:pt x="40513" y="180975"/>
                    <a:pt x="0" y="140462"/>
                    <a:pt x="0" y="90487"/>
                  </a:cubicBezTo>
                  <a:cubicBezTo>
                    <a:pt x="0" y="40513"/>
                    <a:pt x="40513" y="0"/>
                    <a:pt x="90488" y="0"/>
                  </a:cubicBezTo>
                  <a:cubicBezTo>
                    <a:pt x="140462" y="0"/>
                    <a:pt x="180975" y="40513"/>
                    <a:pt x="180975" y="90487"/>
                  </a:cubicBezTo>
                  <a:close/>
                </a:path>
              </a:pathLst>
            </a:custGeom>
            <a:noFill/>
            <a:ln w="19050" cap="flat">
              <a:solidFill>
                <a:srgbClr val="00E296"/>
              </a:solidFill>
              <a:prstDash val="solid"/>
              <a:miter/>
            </a:ln>
          </p:spPr>
          <p:txBody>
            <a:bodyPr rtlCol="0" anchor="ctr"/>
            <a:lstStyle/>
            <a:p>
              <a:endParaRPr lang="ru-RU"/>
            </a:p>
          </p:txBody>
        </p:sp>
        <p:sp>
          <p:nvSpPr>
            <p:cNvPr id="25" name="Freeform: Shape 24">
              <a:extLst>
                <a:ext uri="{FF2B5EF4-FFF2-40B4-BE49-F238E27FC236}">
                  <a16:creationId xmlns:a16="http://schemas.microsoft.com/office/drawing/2014/main" id="{BC4F77A5-F78D-413E-ADBD-31F24E483A6F}"/>
                </a:ext>
              </a:extLst>
            </p:cNvPr>
            <p:cNvSpPr/>
            <p:nvPr/>
          </p:nvSpPr>
          <p:spPr>
            <a:xfrm>
              <a:off x="5001576" y="2577088"/>
              <a:ext cx="66675" cy="47625"/>
            </a:xfrm>
            <a:custGeom>
              <a:avLst/>
              <a:gdLst>
                <a:gd name="connsiteX0" fmla="*/ 0 w 66675"/>
                <a:gd name="connsiteY0" fmla="*/ 20955 h 47625"/>
                <a:gd name="connsiteX1" fmla="*/ 24765 w 66675"/>
                <a:gd name="connsiteY1" fmla="*/ 49530 h 47625"/>
                <a:gd name="connsiteX2" fmla="*/ 74295 w 66675"/>
                <a:gd name="connsiteY2" fmla="*/ 0 h 47625"/>
              </a:gdLst>
              <a:ahLst/>
              <a:cxnLst>
                <a:cxn ang="0">
                  <a:pos x="connsiteX0" y="connsiteY0"/>
                </a:cxn>
                <a:cxn ang="0">
                  <a:pos x="connsiteX1" y="connsiteY1"/>
                </a:cxn>
                <a:cxn ang="0">
                  <a:pos x="connsiteX2" y="connsiteY2"/>
                </a:cxn>
              </a:cxnLst>
              <a:rect l="l" t="t" r="r" b="b"/>
              <a:pathLst>
                <a:path w="66675" h="47625">
                  <a:moveTo>
                    <a:pt x="0" y="20955"/>
                  </a:moveTo>
                  <a:lnTo>
                    <a:pt x="24765" y="49530"/>
                  </a:lnTo>
                  <a:lnTo>
                    <a:pt x="74295" y="0"/>
                  </a:lnTo>
                </a:path>
              </a:pathLst>
            </a:custGeom>
            <a:noFill/>
            <a:ln w="19050" cap="flat">
              <a:solidFill>
                <a:srgbClr val="00E296"/>
              </a:solidFill>
              <a:prstDash val="solid"/>
              <a:round/>
            </a:ln>
          </p:spPr>
          <p:txBody>
            <a:bodyPr rtlCol="0" anchor="ctr"/>
            <a:lstStyle/>
            <a:p>
              <a:endParaRPr lang="ru-RU"/>
            </a:p>
          </p:txBody>
        </p:sp>
      </p:grpSp>
    </p:spTree>
    <p:extLst>
      <p:ext uri="{BB962C8B-B14F-4D97-AF65-F5344CB8AC3E}">
        <p14:creationId xmlns:p14="http://schemas.microsoft.com/office/powerpoint/2010/main" val="110868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6975" y="1048813"/>
            <a:ext cx="4168399" cy="553998"/>
          </a:xfrm>
        </p:spPr>
        <p:txBody>
          <a:bodyPr/>
          <a:lstStyle/>
          <a:p>
            <a:pPr lvl="0" algn="r"/>
            <a:r>
              <a:rPr lang="ko-KR" altLang="en-US" dirty="0"/>
              <a:t>안정적인 복구</a:t>
            </a:r>
            <a:endParaRPr lang="en-US" sz="2000" dirty="0">
              <a:solidFill>
                <a:schemeClr val="tx1">
                  <a:lumMod val="75000"/>
                  <a:lumOff val="25000"/>
                </a:schemeClr>
              </a:solidFill>
            </a:endParaRPr>
          </a:p>
        </p:txBody>
      </p:sp>
      <p:sp>
        <p:nvSpPr>
          <p:cNvPr id="15" name="Title 2"/>
          <p:cNvSpPr txBox="1">
            <a:spLocks/>
          </p:cNvSpPr>
          <p:nvPr/>
        </p:nvSpPr>
        <p:spPr>
          <a:xfrm>
            <a:off x="540326" y="2539562"/>
            <a:ext cx="4015047" cy="1384995"/>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algn="r"/>
            <a:r>
              <a:rPr lang="ko-KR" altLang="en-US" sz="1800" dirty="0">
                <a:solidFill>
                  <a:schemeClr val="bg1"/>
                </a:solidFill>
                <a:cs typeface="Tahoma" panose="020B0604030504040204" pitchFamily="34" charset="0"/>
              </a:rPr>
              <a:t>계획된 마이그레이션</a:t>
            </a:r>
            <a:r>
              <a:rPr lang="en-US" altLang="ko-KR" sz="1800" dirty="0">
                <a:solidFill>
                  <a:schemeClr val="bg1"/>
                </a:solidFill>
                <a:cs typeface="Tahoma" panose="020B0604030504040204" pitchFamily="34" charset="0"/>
              </a:rPr>
              <a:t>, </a:t>
            </a:r>
            <a:r>
              <a:rPr lang="ko-KR" altLang="en-US" sz="1800" dirty="0">
                <a:solidFill>
                  <a:schemeClr val="bg1"/>
                </a:solidFill>
                <a:cs typeface="Tahoma" panose="020B0604030504040204" pitchFamily="34" charset="0"/>
              </a:rPr>
              <a:t>재해 방지 및 재해 복구를 위한 다중 사이트 </a:t>
            </a:r>
            <a:r>
              <a:rPr lang="en-US" altLang="ko-KR" sz="1800" dirty="0">
                <a:solidFill>
                  <a:schemeClr val="bg1"/>
                </a:solidFill>
                <a:cs typeface="Tahoma" panose="020B0604030504040204" pitchFamily="34" charset="0"/>
              </a:rPr>
              <a:t>DR </a:t>
            </a:r>
            <a:r>
              <a:rPr lang="ko-KR" altLang="en-US" sz="1800" dirty="0">
                <a:solidFill>
                  <a:schemeClr val="bg1"/>
                </a:solidFill>
                <a:cs typeface="Tahoma" panose="020B0604030504040204" pitchFamily="34" charset="0"/>
              </a:rPr>
              <a:t>계획의 페일오버 및 </a:t>
            </a:r>
            <a:r>
              <a:rPr lang="ko-KR" altLang="en-US" sz="1800" dirty="0" err="1">
                <a:solidFill>
                  <a:schemeClr val="bg1"/>
                </a:solidFill>
                <a:cs typeface="Tahoma" panose="020B0604030504040204" pitchFamily="34" charset="0"/>
              </a:rPr>
              <a:t>페일백을</a:t>
            </a:r>
            <a:r>
              <a:rPr lang="ko-KR" altLang="en-US" sz="1800" dirty="0">
                <a:solidFill>
                  <a:schemeClr val="bg1"/>
                </a:solidFill>
                <a:cs typeface="Tahoma" panose="020B0604030504040204" pitchFamily="34" charset="0"/>
              </a:rPr>
              <a:t> 통해 </a:t>
            </a:r>
            <a:r>
              <a:rPr lang="en-US" altLang="ko-KR" sz="1800" dirty="0">
                <a:solidFill>
                  <a:schemeClr val="bg1"/>
                </a:solidFill>
                <a:cs typeface="Tahoma" panose="020B0604030504040204" pitchFamily="34" charset="0"/>
              </a:rPr>
              <a:t>IT </a:t>
            </a:r>
            <a:r>
              <a:rPr lang="ko-KR" altLang="en-US" sz="1800" dirty="0">
                <a:solidFill>
                  <a:schemeClr val="bg1"/>
                </a:solidFill>
                <a:cs typeface="Tahoma" panose="020B0604030504040204" pitchFamily="34" charset="0"/>
              </a:rPr>
              <a:t>서비스 연속성을 보장하고 서비스 중단을 최소화합니다</a:t>
            </a:r>
            <a:r>
              <a:rPr lang="en-US" altLang="ko-KR" sz="1800" dirty="0">
                <a:solidFill>
                  <a:schemeClr val="bg1"/>
                </a:solidFill>
                <a:cs typeface="Tahoma" panose="020B0604030504040204" pitchFamily="34" charset="0"/>
              </a:rPr>
              <a:t>.</a:t>
            </a:r>
            <a:endParaRPr lang="en-US" sz="1800" dirty="0">
              <a:solidFill>
                <a:schemeClr val="bg1"/>
              </a:solidFill>
              <a:cs typeface="Tahoma" panose="020B0604030504040204" pitchFamily="34" charset="0"/>
            </a:endParaRPr>
          </a:p>
        </p:txBody>
      </p:sp>
      <p:sp>
        <p:nvSpPr>
          <p:cNvPr id="27" name="TextBox 26"/>
          <p:cNvSpPr txBox="1"/>
          <p:nvPr/>
        </p:nvSpPr>
        <p:spPr>
          <a:xfrm>
            <a:off x="5545832" y="2234603"/>
            <a:ext cx="3356669" cy="523220"/>
          </a:xfrm>
          <a:prstGeom prst="rect">
            <a:avLst/>
          </a:prstGeom>
          <a:noFill/>
        </p:spPr>
        <p:txBody>
          <a:bodyPr wrap="square" rtlCol="0">
            <a:spAutoFit/>
          </a:bodyPr>
          <a:lstStyle/>
          <a:p>
            <a:pPr lvl="0"/>
            <a:r>
              <a:rPr lang="ko-KR" altLang="en-US" sz="1400" dirty="0">
                <a:solidFill>
                  <a:schemeClr val="bg1"/>
                </a:solidFill>
              </a:rPr>
              <a:t>다른 비즈니스 연속성 도구와 통합 및 원격 제어</a:t>
            </a:r>
            <a:endParaRPr lang="en-US" sz="1400" dirty="0">
              <a:solidFill>
                <a:schemeClr val="bg1"/>
              </a:solidFill>
            </a:endParaRPr>
          </a:p>
        </p:txBody>
      </p:sp>
      <p:sp>
        <p:nvSpPr>
          <p:cNvPr id="52" name="TextBox 51"/>
          <p:cNvSpPr txBox="1"/>
          <p:nvPr/>
        </p:nvSpPr>
        <p:spPr>
          <a:xfrm>
            <a:off x="5545832" y="1179128"/>
            <a:ext cx="3153437" cy="307777"/>
          </a:xfrm>
          <a:prstGeom prst="rect">
            <a:avLst/>
          </a:prstGeom>
          <a:noFill/>
        </p:spPr>
        <p:txBody>
          <a:bodyPr wrap="square" rtlCol="0">
            <a:spAutoFit/>
          </a:bodyPr>
          <a:lstStyle/>
          <a:p>
            <a:pPr lvl="0"/>
            <a:r>
              <a:rPr lang="en-US" altLang="ko-KR" sz="1400" dirty="0">
                <a:solidFill>
                  <a:schemeClr val="bg1"/>
                </a:solidFill>
              </a:rPr>
              <a:t>VM, </a:t>
            </a:r>
            <a:r>
              <a:rPr lang="ko-KR" altLang="en-US" sz="1400" dirty="0">
                <a:solidFill>
                  <a:schemeClr val="bg1"/>
                </a:solidFill>
              </a:rPr>
              <a:t>서비스 및 어플리케이션 검증</a:t>
            </a:r>
            <a:endParaRPr lang="en-US" sz="1400" dirty="0">
              <a:solidFill>
                <a:schemeClr val="bg1"/>
              </a:solidFill>
            </a:endParaRPr>
          </a:p>
        </p:txBody>
      </p:sp>
      <p:sp>
        <p:nvSpPr>
          <p:cNvPr id="28" name="TextBox 27"/>
          <p:cNvSpPr txBox="1"/>
          <p:nvPr/>
        </p:nvSpPr>
        <p:spPr>
          <a:xfrm>
            <a:off x="5545833" y="3420265"/>
            <a:ext cx="3153436" cy="523220"/>
          </a:xfrm>
          <a:prstGeom prst="rect">
            <a:avLst/>
          </a:prstGeom>
          <a:noFill/>
        </p:spPr>
        <p:txBody>
          <a:bodyPr wrap="square" rtlCol="0">
            <a:spAutoFit/>
          </a:bodyPr>
          <a:lstStyle/>
          <a:p>
            <a:pPr lvl="0"/>
            <a:r>
              <a:rPr lang="ko-KR" altLang="en-US" sz="1400" dirty="0">
                <a:solidFill>
                  <a:schemeClr val="bg1"/>
                </a:solidFill>
              </a:rPr>
              <a:t>역할 기반 접근 제어를 통한 접근 규제</a:t>
            </a:r>
            <a:endParaRPr lang="en-US" sz="1400" dirty="0">
              <a:solidFill>
                <a:schemeClr val="bg1"/>
              </a:solidFill>
            </a:endParaRPr>
          </a:p>
        </p:txBody>
      </p:sp>
      <p:pic>
        <p:nvPicPr>
          <p:cNvPr id="2" name="Graphic 1">
            <a:extLst>
              <a:ext uri="{FF2B5EF4-FFF2-40B4-BE49-F238E27FC236}">
                <a16:creationId xmlns:a16="http://schemas.microsoft.com/office/drawing/2014/main" id="{3AFE29EB-AF54-40CA-B81C-C51068ABD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5900" y="1048813"/>
            <a:ext cx="552450" cy="552450"/>
          </a:xfrm>
          <a:prstGeom prst="rect">
            <a:avLst/>
          </a:prstGeom>
        </p:spPr>
      </p:pic>
      <p:pic>
        <p:nvPicPr>
          <p:cNvPr id="4" name="Graphic 3">
            <a:extLst>
              <a:ext uri="{FF2B5EF4-FFF2-40B4-BE49-F238E27FC236}">
                <a16:creationId xmlns:a16="http://schemas.microsoft.com/office/drawing/2014/main" id="{3E3E0DA0-6696-42CF-87BE-D4E1896ED0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75900" y="2234603"/>
            <a:ext cx="514350" cy="542925"/>
          </a:xfrm>
          <a:prstGeom prst="rect">
            <a:avLst/>
          </a:prstGeom>
        </p:spPr>
      </p:pic>
      <p:pic>
        <p:nvPicPr>
          <p:cNvPr id="8" name="Graphic 7">
            <a:extLst>
              <a:ext uri="{FF2B5EF4-FFF2-40B4-BE49-F238E27FC236}">
                <a16:creationId xmlns:a16="http://schemas.microsoft.com/office/drawing/2014/main" id="{6FD8500C-1D1E-41AC-BDA9-86ECB0E019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23803" y="3412101"/>
            <a:ext cx="566447" cy="557993"/>
          </a:xfrm>
          <a:prstGeom prst="rect">
            <a:avLst/>
          </a:prstGeom>
        </p:spPr>
      </p:pic>
    </p:spTree>
    <p:extLst>
      <p:ext uri="{BB962C8B-B14F-4D97-AF65-F5344CB8AC3E}">
        <p14:creationId xmlns:p14="http://schemas.microsoft.com/office/powerpoint/2010/main" val="210865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ko-KR" altLang="en-US" sz="3600"/>
              <a:t>어플리케이션 검증</a:t>
            </a:r>
            <a:endParaRPr lang="en-US" sz="3600" dirty="0"/>
          </a:p>
        </p:txBody>
      </p:sp>
      <p:grpSp>
        <p:nvGrpSpPr>
          <p:cNvPr id="8" name="Group 7"/>
          <p:cNvGrpSpPr/>
          <p:nvPr/>
        </p:nvGrpSpPr>
        <p:grpSpPr>
          <a:xfrm>
            <a:off x="2530937" y="1746316"/>
            <a:ext cx="3984172" cy="2286000"/>
            <a:chOff x="1883228" y="1687286"/>
            <a:chExt cx="3984172" cy="2286000"/>
          </a:xfrm>
        </p:grpSpPr>
        <p:sp>
          <p:nvSpPr>
            <p:cNvPr id="3" name="Oval 2"/>
            <p:cNvSpPr/>
            <p:nvPr/>
          </p:nvSpPr>
          <p:spPr bwMode="auto">
            <a:xfrm>
              <a:off x="1883228" y="1687286"/>
              <a:ext cx="2286000" cy="2286000"/>
            </a:xfrm>
            <a:prstGeom prst="ellipse">
              <a:avLst/>
            </a:prstGeom>
            <a:solidFill>
              <a:srgbClr val="93EB2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 name="Oval 3"/>
            <p:cNvSpPr/>
            <p:nvPr/>
          </p:nvSpPr>
          <p:spPr bwMode="auto">
            <a:xfrm>
              <a:off x="3581400" y="1687286"/>
              <a:ext cx="2286000" cy="2286000"/>
            </a:xfrm>
            <a:prstGeom prst="ellipse">
              <a:avLst/>
            </a:prstGeom>
            <a:solidFill>
              <a:srgbClr val="00E296">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63371" y="2460169"/>
              <a:ext cx="732973" cy="73297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62996" y="2461622"/>
              <a:ext cx="731520" cy="731520"/>
            </a:xfrm>
            <a:prstGeom prst="rect">
              <a:avLst/>
            </a:prstGeom>
          </p:spPr>
        </p:pic>
      </p:grpSp>
      <p:sp>
        <p:nvSpPr>
          <p:cNvPr id="9" name="TextBox 8"/>
          <p:cNvSpPr txBox="1"/>
          <p:nvPr/>
        </p:nvSpPr>
        <p:spPr>
          <a:xfrm>
            <a:off x="219236" y="2334532"/>
            <a:ext cx="2311701" cy="1077218"/>
          </a:xfrm>
          <a:prstGeom prst="rect">
            <a:avLst/>
          </a:prstGeom>
        </p:spPr>
        <p:txBody>
          <a:bodyPr wrap="square" rtlCol="0" anchor="ctr">
            <a:spAutoFit/>
          </a:bodyPr>
          <a:lstStyle/>
          <a:p>
            <a:pPr algn="r"/>
            <a:r>
              <a:rPr lang="ko-KR" altLang="en-US" sz="1600" dirty="0">
                <a:solidFill>
                  <a:srgbClr val="93EB20"/>
                </a:solidFill>
              </a:rPr>
              <a:t>사전 정의</a:t>
            </a:r>
            <a:endParaRPr lang="en-US" sz="1600" dirty="0">
              <a:solidFill>
                <a:srgbClr val="93EB20"/>
              </a:solidFill>
            </a:endParaRPr>
          </a:p>
          <a:p>
            <a:pPr algn="r"/>
            <a:r>
              <a:rPr lang="en-US" sz="1200" dirty="0">
                <a:solidFill>
                  <a:schemeClr val="bg1"/>
                </a:solidFill>
              </a:rPr>
              <a:t>Microsoft Exchange, SQL Server, SharePoint and Internet Information Services</a:t>
            </a:r>
            <a:r>
              <a:rPr lang="ko-KR" altLang="en-US" sz="1200" dirty="0">
                <a:solidFill>
                  <a:schemeClr val="bg1"/>
                </a:solidFill>
              </a:rPr>
              <a:t>에 대한 사전 정의를 통해 즉시 검증</a:t>
            </a:r>
            <a:endParaRPr lang="en-US" sz="1200" dirty="0">
              <a:solidFill>
                <a:schemeClr val="bg1"/>
              </a:solidFill>
            </a:endParaRPr>
          </a:p>
        </p:txBody>
      </p:sp>
      <p:sp>
        <p:nvSpPr>
          <p:cNvPr id="10" name="TextBox 9"/>
          <p:cNvSpPr txBox="1"/>
          <p:nvPr/>
        </p:nvSpPr>
        <p:spPr>
          <a:xfrm>
            <a:off x="6515108" y="2242199"/>
            <a:ext cx="2311701" cy="1261884"/>
          </a:xfrm>
          <a:prstGeom prst="rect">
            <a:avLst/>
          </a:prstGeom>
        </p:spPr>
        <p:txBody>
          <a:bodyPr wrap="square" rtlCol="0" anchor="ctr">
            <a:spAutoFit/>
          </a:bodyPr>
          <a:lstStyle/>
          <a:p>
            <a:r>
              <a:rPr lang="ko-KR" altLang="en-US" sz="1600" dirty="0">
                <a:solidFill>
                  <a:srgbClr val="93EB20"/>
                </a:solidFill>
              </a:rPr>
              <a:t>사용자 지정</a:t>
            </a:r>
            <a:endParaRPr lang="en-US" sz="1600" dirty="0">
              <a:solidFill>
                <a:srgbClr val="93EB20"/>
              </a:solidFill>
            </a:endParaRPr>
          </a:p>
          <a:p>
            <a:r>
              <a:rPr lang="en-US" altLang="ko-KR" sz="1200" dirty="0">
                <a:solidFill>
                  <a:schemeClr val="bg1"/>
                </a:solidFill>
              </a:rPr>
              <a:t>VMware vSphere VM</a:t>
            </a:r>
            <a:r>
              <a:rPr lang="ko-KR" altLang="en-US" sz="1200" dirty="0">
                <a:solidFill>
                  <a:schemeClr val="bg1"/>
                </a:solidFill>
              </a:rPr>
              <a:t>에서 실행중인 환경의 다른 어플리케이션을 검증하기 위한 사용자 지정 스크립트 가져 오기</a:t>
            </a:r>
            <a:endParaRPr lang="en-US" sz="1200" dirty="0">
              <a:solidFill>
                <a:schemeClr val="bg1"/>
              </a:solidFill>
            </a:endParaRPr>
          </a:p>
        </p:txBody>
      </p:sp>
    </p:spTree>
    <p:extLst>
      <p:ext uri="{BB962C8B-B14F-4D97-AF65-F5344CB8AC3E}">
        <p14:creationId xmlns:p14="http://schemas.microsoft.com/office/powerpoint/2010/main" val="27434328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8B3BE4-1282-4C49-9CEB-76B46885D16C}"/>
              </a:ext>
            </a:extLst>
          </p:cNvPr>
          <p:cNvPicPr>
            <a:picLocks noChangeAspect="1"/>
          </p:cNvPicPr>
          <p:nvPr/>
        </p:nvPicPr>
        <p:blipFill rotWithShape="1">
          <a:blip r:embed="rId3"/>
          <a:stretch/>
        </p:blipFill>
        <p:spPr>
          <a:xfrm>
            <a:off x="4926901" y="1284696"/>
            <a:ext cx="3687265" cy="2769989"/>
          </a:xfrm>
          <a:prstGeom prst="rect">
            <a:avLst/>
          </a:prstGeom>
        </p:spPr>
      </p:pic>
      <p:grpSp>
        <p:nvGrpSpPr>
          <p:cNvPr id="10" name="Group 9">
            <a:extLst>
              <a:ext uri="{FF2B5EF4-FFF2-40B4-BE49-F238E27FC236}">
                <a16:creationId xmlns:a16="http://schemas.microsoft.com/office/drawing/2014/main" id="{82DB5898-D68D-4794-80B7-4EE2B8DF3617}"/>
              </a:ext>
            </a:extLst>
          </p:cNvPr>
          <p:cNvGrpSpPr>
            <a:grpSpLocks noChangeAspect="1"/>
          </p:cNvGrpSpPr>
          <p:nvPr/>
        </p:nvGrpSpPr>
        <p:grpSpPr>
          <a:xfrm>
            <a:off x="529835" y="1148452"/>
            <a:ext cx="6415075" cy="3116238"/>
            <a:chOff x="2034244" y="1590507"/>
            <a:chExt cx="6912097" cy="3357671"/>
          </a:xfrm>
        </p:grpSpPr>
        <p:sp>
          <p:nvSpPr>
            <p:cNvPr id="3" name="TextBox 2">
              <a:extLst>
                <a:ext uri="{FF2B5EF4-FFF2-40B4-BE49-F238E27FC236}">
                  <a16:creationId xmlns:a16="http://schemas.microsoft.com/office/drawing/2014/main" id="{1EF1DD68-C334-4CE4-A5C4-E749B0400B0C}"/>
                </a:ext>
              </a:extLst>
            </p:cNvPr>
            <p:cNvSpPr txBox="1">
              <a:spLocks noChangeAspect="1"/>
            </p:cNvSpPr>
            <p:nvPr/>
          </p:nvSpPr>
          <p:spPr>
            <a:xfrm>
              <a:off x="2605763" y="1590507"/>
              <a:ext cx="6340578" cy="3357671"/>
            </a:xfrm>
            <a:prstGeom prst="rect">
              <a:avLst/>
            </a:prstGeom>
          </p:spPr>
          <p:txBody>
            <a:bodyPr wrap="square" rtlCol="0" anchor="ctr">
              <a:spAutoFit/>
            </a:bodyPr>
            <a:lstStyle/>
            <a:p>
              <a:pPr lvl="0"/>
              <a:r>
                <a:rPr lang="ko-KR" altLang="en-US" sz="2400" dirty="0">
                  <a:solidFill>
                    <a:schemeClr val="bg1"/>
                  </a:solidFill>
                  <a:latin typeface="Tahoma" panose="020B0604030504040204" pitchFamily="34" charset="0"/>
                </a:rPr>
                <a:t>계획된 마이그레이션</a:t>
              </a:r>
            </a:p>
            <a:p>
              <a:pPr lvl="0"/>
              <a:endParaRPr lang="ko-KR" altLang="en-US" sz="1050" dirty="0">
                <a:solidFill>
                  <a:schemeClr val="bg1"/>
                </a:solidFill>
                <a:latin typeface="Tahoma" panose="020B0604030504040204" pitchFamily="34" charset="0"/>
              </a:endParaRPr>
            </a:p>
            <a:p>
              <a:pPr lvl="0"/>
              <a:r>
                <a:rPr lang="ko-KR" altLang="en-US" sz="2400" dirty="0">
                  <a:solidFill>
                    <a:schemeClr val="bg1"/>
                  </a:solidFill>
                  <a:latin typeface="Tahoma" panose="020B0604030504040204" pitchFamily="34" charset="0"/>
                </a:rPr>
                <a:t>패치 테스트</a:t>
              </a:r>
            </a:p>
            <a:p>
              <a:pPr lvl="0"/>
              <a:endParaRPr lang="ko-KR" altLang="en-US" sz="1050" dirty="0">
                <a:solidFill>
                  <a:schemeClr val="bg1"/>
                </a:solidFill>
                <a:latin typeface="Tahoma" panose="020B0604030504040204" pitchFamily="34" charset="0"/>
              </a:endParaRPr>
            </a:p>
            <a:p>
              <a:pPr lvl="0"/>
              <a:r>
                <a:rPr lang="ko-KR" altLang="en-US" sz="2400" dirty="0">
                  <a:solidFill>
                    <a:schemeClr val="bg1"/>
                  </a:solidFill>
                  <a:latin typeface="Tahoma" panose="020B0604030504040204" pitchFamily="34" charset="0"/>
                </a:rPr>
                <a:t>어플리케이션 업그레이드 테스트</a:t>
              </a:r>
            </a:p>
            <a:p>
              <a:pPr lvl="0"/>
              <a:endParaRPr lang="ko-KR" altLang="en-US" sz="1050" dirty="0">
                <a:solidFill>
                  <a:schemeClr val="bg1"/>
                </a:solidFill>
                <a:latin typeface="Tahoma" panose="020B0604030504040204" pitchFamily="34" charset="0"/>
              </a:endParaRPr>
            </a:p>
            <a:p>
              <a:pPr lvl="0"/>
              <a:r>
                <a:rPr lang="ko-KR" altLang="en-US" sz="2400" dirty="0">
                  <a:solidFill>
                    <a:schemeClr val="bg1"/>
                  </a:solidFill>
                  <a:latin typeface="Tahoma" panose="020B0604030504040204" pitchFamily="34" charset="0"/>
                </a:rPr>
                <a:t>보안 감사 테스트</a:t>
              </a:r>
            </a:p>
            <a:p>
              <a:pPr lvl="0"/>
              <a:endParaRPr lang="ko-KR" altLang="en-US" sz="1050" dirty="0">
                <a:solidFill>
                  <a:schemeClr val="bg1"/>
                </a:solidFill>
                <a:latin typeface="Tahoma" panose="020B0604030504040204" pitchFamily="34" charset="0"/>
              </a:endParaRPr>
            </a:p>
            <a:p>
              <a:pPr lvl="0"/>
              <a:r>
                <a:rPr lang="en-US" altLang="ko-KR" sz="2400" dirty="0">
                  <a:solidFill>
                    <a:schemeClr val="bg1"/>
                  </a:solidFill>
                  <a:latin typeface="Tahoma" panose="020B0604030504040204" pitchFamily="34" charset="0"/>
                </a:rPr>
                <a:t>DevOps</a:t>
              </a:r>
              <a:endParaRPr lang="ko-KR" altLang="en-US" sz="2400" dirty="0">
                <a:solidFill>
                  <a:schemeClr val="bg1"/>
                </a:solidFill>
                <a:latin typeface="Tahoma" panose="020B0604030504040204" pitchFamily="34" charset="0"/>
              </a:endParaRPr>
            </a:p>
            <a:p>
              <a:pPr lvl="0"/>
              <a:endParaRPr lang="ko-KR" altLang="en-US" sz="1050" dirty="0">
                <a:solidFill>
                  <a:schemeClr val="bg1"/>
                </a:solidFill>
                <a:latin typeface="Tahoma" panose="020B0604030504040204" pitchFamily="34" charset="0"/>
              </a:endParaRPr>
            </a:p>
            <a:p>
              <a:pPr lvl="0"/>
              <a:r>
                <a:rPr lang="ko-KR" altLang="en-US" sz="2400" dirty="0">
                  <a:solidFill>
                    <a:schemeClr val="bg1"/>
                  </a:solidFill>
                  <a:latin typeface="Tahoma" panose="020B0604030504040204" pitchFamily="34" charset="0"/>
                </a:rPr>
                <a:t>분석</a:t>
              </a:r>
              <a:endParaRPr lang="en-US" sz="2400" dirty="0">
                <a:solidFill>
                  <a:schemeClr val="bg1"/>
                </a:solidFill>
                <a:latin typeface="Tahoma" panose="020B0604030504040204" pitchFamily="34" charset="0"/>
              </a:endParaRPr>
            </a:p>
          </p:txBody>
        </p:sp>
        <p:pic>
          <p:nvPicPr>
            <p:cNvPr id="4" name="Graphic 3">
              <a:extLst>
                <a:ext uri="{FF2B5EF4-FFF2-40B4-BE49-F238E27FC236}">
                  <a16:creationId xmlns:a16="http://schemas.microsoft.com/office/drawing/2014/main" id="{7A83BE05-8970-4F62-9F1B-A33F4EBB49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8351" y="1728203"/>
              <a:ext cx="364715" cy="364715"/>
            </a:xfrm>
            <a:prstGeom prst="rect">
              <a:avLst/>
            </a:prstGeom>
          </p:spPr>
        </p:pic>
        <p:pic>
          <p:nvPicPr>
            <p:cNvPr id="5" name="Graphic 4">
              <a:extLst>
                <a:ext uri="{FF2B5EF4-FFF2-40B4-BE49-F238E27FC236}">
                  <a16:creationId xmlns:a16="http://schemas.microsoft.com/office/drawing/2014/main" id="{7CD958BF-3452-49A2-A532-067CB1125B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38351" y="2279287"/>
              <a:ext cx="366499" cy="366499"/>
            </a:xfrm>
            <a:prstGeom prst="rect">
              <a:avLst/>
            </a:prstGeom>
          </p:spPr>
        </p:pic>
        <p:pic>
          <p:nvPicPr>
            <p:cNvPr id="6" name="Graphic 5">
              <a:extLst>
                <a:ext uri="{FF2B5EF4-FFF2-40B4-BE49-F238E27FC236}">
                  <a16:creationId xmlns:a16="http://schemas.microsoft.com/office/drawing/2014/main" id="{33BC9E81-BED9-4BEB-9964-7CAA7052E2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77614" y="3967787"/>
              <a:ext cx="286188" cy="353167"/>
            </a:xfrm>
            <a:prstGeom prst="rect">
              <a:avLst/>
            </a:prstGeom>
          </p:spPr>
        </p:pic>
        <p:pic>
          <p:nvPicPr>
            <p:cNvPr id="7" name="Graphic 6">
              <a:extLst>
                <a:ext uri="{FF2B5EF4-FFF2-40B4-BE49-F238E27FC236}">
                  <a16:creationId xmlns:a16="http://schemas.microsoft.com/office/drawing/2014/main" id="{4C204A98-497C-434D-A6B8-ED1F2D8B97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4244" y="4507327"/>
              <a:ext cx="372929" cy="366499"/>
            </a:xfrm>
            <a:prstGeom prst="rect">
              <a:avLst/>
            </a:prstGeom>
          </p:spPr>
        </p:pic>
        <p:pic>
          <p:nvPicPr>
            <p:cNvPr id="8" name="Graphic 7">
              <a:extLst>
                <a:ext uri="{FF2B5EF4-FFF2-40B4-BE49-F238E27FC236}">
                  <a16:creationId xmlns:a16="http://schemas.microsoft.com/office/drawing/2014/main" id="{DF45AFCC-FB1D-4BB1-89A3-A7C14CEC5C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77614" y="3365603"/>
              <a:ext cx="264179" cy="354240"/>
            </a:xfrm>
            <a:prstGeom prst="rect">
              <a:avLst/>
            </a:prstGeom>
          </p:spPr>
        </p:pic>
        <p:pic>
          <p:nvPicPr>
            <p:cNvPr id="9" name="Graphic 8">
              <a:extLst>
                <a:ext uri="{FF2B5EF4-FFF2-40B4-BE49-F238E27FC236}">
                  <a16:creationId xmlns:a16="http://schemas.microsoft.com/office/drawing/2014/main" id="{157D1325-61FA-47CA-932D-A99A04396AA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75023" y="2797774"/>
              <a:ext cx="269359" cy="375850"/>
            </a:xfrm>
            <a:prstGeom prst="rect">
              <a:avLst/>
            </a:prstGeom>
          </p:spPr>
        </p:pic>
      </p:grpSp>
      <p:sp>
        <p:nvSpPr>
          <p:cNvPr id="11" name="Title 10">
            <a:extLst>
              <a:ext uri="{FF2B5EF4-FFF2-40B4-BE49-F238E27FC236}">
                <a16:creationId xmlns:a16="http://schemas.microsoft.com/office/drawing/2014/main" id="{54CB4A62-8268-410B-B694-D6C434870AC8}"/>
              </a:ext>
            </a:extLst>
          </p:cNvPr>
          <p:cNvSpPr>
            <a:spLocks noGrp="1"/>
          </p:cNvSpPr>
          <p:nvPr>
            <p:ph type="title"/>
          </p:nvPr>
        </p:nvSpPr>
        <p:spPr>
          <a:xfrm>
            <a:off x="360000" y="171451"/>
            <a:ext cx="8363938" cy="553998"/>
          </a:xfrm>
        </p:spPr>
        <p:txBody>
          <a:bodyPr>
            <a:normAutofit fontScale="90000"/>
          </a:bodyPr>
          <a:lstStyle/>
          <a:p>
            <a:pPr fontAlgn="t"/>
            <a:r>
              <a:rPr lang="ko-KR" altLang="en-US" dirty="0"/>
              <a:t>재해가 발생할 때만 사용하는 것은 아닙니다</a:t>
            </a:r>
          </a:p>
        </p:txBody>
      </p:sp>
    </p:spTree>
    <p:extLst>
      <p:ext uri="{BB962C8B-B14F-4D97-AF65-F5344CB8AC3E}">
        <p14:creationId xmlns:p14="http://schemas.microsoft.com/office/powerpoint/2010/main" val="8939275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7CF4-5CD5-44BD-9A2F-409FB2A94C01}"/>
              </a:ext>
            </a:extLst>
          </p:cNvPr>
          <p:cNvSpPr>
            <a:spLocks noGrp="1"/>
          </p:cNvSpPr>
          <p:nvPr>
            <p:ph type="title"/>
          </p:nvPr>
        </p:nvSpPr>
        <p:spPr>
          <a:xfrm>
            <a:off x="389436" y="2196805"/>
            <a:ext cx="6001839" cy="677108"/>
          </a:xfrm>
        </p:spPr>
        <p:txBody>
          <a:bodyPr>
            <a:normAutofit/>
          </a:bodyPr>
          <a:lstStyle/>
          <a:p>
            <a:r>
              <a:rPr lang="en-US" dirty="0"/>
              <a:t>VAO – </a:t>
            </a:r>
            <a:r>
              <a:rPr lang="ko-KR" altLang="en-US" dirty="0"/>
              <a:t>작동 방법</a:t>
            </a:r>
            <a:endParaRPr lang="en-NL" dirty="0"/>
          </a:p>
        </p:txBody>
      </p:sp>
    </p:spTree>
    <p:extLst>
      <p:ext uri="{BB962C8B-B14F-4D97-AF65-F5344CB8AC3E}">
        <p14:creationId xmlns:p14="http://schemas.microsoft.com/office/powerpoint/2010/main" val="42360262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50A57-C8B1-4192-B5D5-179F09AAD372}"/>
              </a:ext>
            </a:extLst>
          </p:cNvPr>
          <p:cNvSpPr>
            <a:spLocks noGrp="1"/>
          </p:cNvSpPr>
          <p:nvPr>
            <p:ph type="title"/>
          </p:nvPr>
        </p:nvSpPr>
        <p:spPr/>
        <p:txBody>
          <a:bodyPr/>
          <a:lstStyle/>
          <a:p>
            <a:r>
              <a:rPr lang="en-GB" dirty="0"/>
              <a:t>VAO </a:t>
            </a:r>
            <a:r>
              <a:rPr lang="ko-KR" altLang="en-US" dirty="0"/>
              <a:t>구조</a:t>
            </a:r>
            <a:endParaRPr lang="en-GB" dirty="0"/>
          </a:p>
        </p:txBody>
      </p:sp>
      <p:grpSp>
        <p:nvGrpSpPr>
          <p:cNvPr id="64" name="Group 63">
            <a:extLst>
              <a:ext uri="{FF2B5EF4-FFF2-40B4-BE49-F238E27FC236}">
                <a16:creationId xmlns:a16="http://schemas.microsoft.com/office/drawing/2014/main" id="{2D69A0A5-FAAF-4B9D-9543-BC2E0FBE12B8}"/>
              </a:ext>
            </a:extLst>
          </p:cNvPr>
          <p:cNvGrpSpPr/>
          <p:nvPr/>
        </p:nvGrpSpPr>
        <p:grpSpPr>
          <a:xfrm>
            <a:off x="1643079" y="919270"/>
            <a:ext cx="5856652" cy="3813130"/>
            <a:chOff x="1657350" y="937199"/>
            <a:chExt cx="5856652" cy="3813130"/>
          </a:xfrm>
        </p:grpSpPr>
        <p:pic>
          <p:nvPicPr>
            <p:cNvPr id="5" name="Graphic 4">
              <a:extLst>
                <a:ext uri="{FF2B5EF4-FFF2-40B4-BE49-F238E27FC236}">
                  <a16:creationId xmlns:a16="http://schemas.microsoft.com/office/drawing/2014/main" id="{14E801EA-91B9-45DC-80E8-9A4C36D91C78}"/>
                </a:ext>
              </a:extLst>
            </p:cNvPr>
            <p:cNvPicPr>
              <a:picLocks noChangeAspect="1"/>
            </p:cNvPicPr>
            <p:nvPr/>
          </p:nvPicPr>
          <p:blipFill>
            <a:blip r:embed="rId3">
              <a:grayscl/>
              <a:extLst>
                <a:ext uri="{96DAC541-7B7A-43D3-8B79-37D633B846F1}">
                  <asvg:svgBlip xmlns:asvg="http://schemas.microsoft.com/office/drawing/2016/SVG/main" r:embed="rId4"/>
                </a:ext>
              </a:extLst>
            </a:blip>
            <a:stretch>
              <a:fillRect/>
            </a:stretch>
          </p:blipFill>
          <p:spPr>
            <a:xfrm>
              <a:off x="4142606" y="2387050"/>
              <a:ext cx="369400" cy="369400"/>
            </a:xfrm>
            <a:prstGeom prst="rect">
              <a:avLst/>
            </a:prstGeom>
          </p:spPr>
        </p:pic>
        <p:pic>
          <p:nvPicPr>
            <p:cNvPr id="3" name="Graphic 2">
              <a:extLst>
                <a:ext uri="{FF2B5EF4-FFF2-40B4-BE49-F238E27FC236}">
                  <a16:creationId xmlns:a16="http://schemas.microsoft.com/office/drawing/2014/main" id="{7E3A483E-AFC7-4181-87FB-031BD74E4A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7306" y="2571750"/>
              <a:ext cx="488197" cy="655200"/>
            </a:xfrm>
            <a:prstGeom prst="rect">
              <a:avLst/>
            </a:prstGeom>
          </p:spPr>
        </p:pic>
        <p:pic>
          <p:nvPicPr>
            <p:cNvPr id="4" name="Graphic 3">
              <a:extLst>
                <a:ext uri="{FF2B5EF4-FFF2-40B4-BE49-F238E27FC236}">
                  <a16:creationId xmlns:a16="http://schemas.microsoft.com/office/drawing/2014/main" id="{5A4161BF-6418-4016-B9A9-273B59A87F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84860" y="1392449"/>
              <a:ext cx="488197" cy="655200"/>
            </a:xfrm>
            <a:prstGeom prst="rect">
              <a:avLst/>
            </a:prstGeom>
          </p:spPr>
        </p:pic>
        <p:grpSp>
          <p:nvGrpSpPr>
            <p:cNvPr id="32" name="Group 31">
              <a:extLst>
                <a:ext uri="{FF2B5EF4-FFF2-40B4-BE49-F238E27FC236}">
                  <a16:creationId xmlns:a16="http://schemas.microsoft.com/office/drawing/2014/main" id="{8F90080D-7A4A-4ABD-BD8C-05E50D50AC11}"/>
                </a:ext>
              </a:extLst>
            </p:cNvPr>
            <p:cNvGrpSpPr/>
            <p:nvPr/>
          </p:nvGrpSpPr>
          <p:grpSpPr>
            <a:xfrm>
              <a:off x="1811205" y="2420641"/>
              <a:ext cx="1885951" cy="962252"/>
              <a:chOff x="495299" y="2047649"/>
              <a:chExt cx="1885951" cy="962252"/>
            </a:xfrm>
          </p:grpSpPr>
          <p:pic>
            <p:nvPicPr>
              <p:cNvPr id="6" name="Graphic 5">
                <a:extLst>
                  <a:ext uri="{FF2B5EF4-FFF2-40B4-BE49-F238E27FC236}">
                    <a16:creationId xmlns:a16="http://schemas.microsoft.com/office/drawing/2014/main" id="{D7B7534B-EFAA-44C3-A8EB-300AAB6036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159" y="2209280"/>
                <a:ext cx="360380" cy="360380"/>
              </a:xfrm>
              <a:prstGeom prst="rect">
                <a:avLst/>
              </a:prstGeom>
            </p:spPr>
          </p:pic>
          <p:pic>
            <p:nvPicPr>
              <p:cNvPr id="7" name="Graphic 6">
                <a:extLst>
                  <a:ext uri="{FF2B5EF4-FFF2-40B4-BE49-F238E27FC236}">
                    <a16:creationId xmlns:a16="http://schemas.microsoft.com/office/drawing/2014/main" id="{4FEB978A-9991-47BF-8B5C-4A390B6678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4014" y="2209280"/>
                <a:ext cx="360380" cy="360380"/>
              </a:xfrm>
              <a:prstGeom prst="rect">
                <a:avLst/>
              </a:prstGeom>
            </p:spPr>
          </p:pic>
          <p:pic>
            <p:nvPicPr>
              <p:cNvPr id="8" name="Graphic 7">
                <a:extLst>
                  <a:ext uri="{FF2B5EF4-FFF2-40B4-BE49-F238E27FC236}">
                    <a16:creationId xmlns:a16="http://schemas.microsoft.com/office/drawing/2014/main" id="{FB71EE45-C8C0-4EB4-8ED7-19D01DE8B6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3869" y="2209280"/>
                <a:ext cx="360380" cy="360380"/>
              </a:xfrm>
              <a:prstGeom prst="rect">
                <a:avLst/>
              </a:prstGeom>
            </p:spPr>
          </p:pic>
          <p:pic>
            <p:nvPicPr>
              <p:cNvPr id="9" name="Graphic 8">
                <a:extLst>
                  <a:ext uri="{FF2B5EF4-FFF2-40B4-BE49-F238E27FC236}">
                    <a16:creationId xmlns:a16="http://schemas.microsoft.com/office/drawing/2014/main" id="{F20E905D-AB28-4207-BAA5-F19B2F2E8A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83725" y="2209280"/>
                <a:ext cx="360380" cy="360380"/>
              </a:xfrm>
              <a:prstGeom prst="rect">
                <a:avLst/>
              </a:prstGeom>
            </p:spPr>
          </p:pic>
          <p:sp>
            <p:nvSpPr>
              <p:cNvPr id="10" name="Rectangle 9">
                <a:extLst>
                  <a:ext uri="{FF2B5EF4-FFF2-40B4-BE49-F238E27FC236}">
                    <a16:creationId xmlns:a16="http://schemas.microsoft.com/office/drawing/2014/main" id="{620E427E-134A-446E-9D3D-3E36B6092CCB}"/>
                  </a:ext>
                </a:extLst>
              </p:cNvPr>
              <p:cNvSpPr/>
              <p:nvPr/>
            </p:nvSpPr>
            <p:spPr bwMode="auto">
              <a:xfrm>
                <a:off x="495299" y="2047649"/>
                <a:ext cx="1885951" cy="962252"/>
              </a:xfrm>
              <a:prstGeom prst="rect">
                <a:avLst/>
              </a:prstGeom>
              <a:noFill/>
              <a:ln w="12700">
                <a:solidFill>
                  <a:schemeClr val="bg1">
                    <a:alpha val="60000"/>
                  </a:schemeClr>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58DD17F0-D597-4F6E-97BF-449776BBDE32}"/>
                  </a:ext>
                </a:extLst>
              </p:cNvPr>
              <p:cNvSpPr txBox="1"/>
              <p:nvPr/>
            </p:nvSpPr>
            <p:spPr>
              <a:xfrm>
                <a:off x="890559" y="2637298"/>
                <a:ext cx="1095429" cy="300082"/>
              </a:xfrm>
              <a:prstGeom prst="rect">
                <a:avLst/>
              </a:prstGeom>
            </p:spPr>
            <p:txBody>
              <a:bodyPr wrap="none" rtlCol="0" anchor="ctr">
                <a:spAutoFit/>
              </a:bodyPr>
              <a:lstStyle/>
              <a:p>
                <a:pPr algn="ctr"/>
                <a:r>
                  <a:rPr lang="en-GB" dirty="0">
                    <a:solidFill>
                      <a:schemeClr val="bg1"/>
                    </a:solidFill>
                  </a:rPr>
                  <a:t>Replica VMs</a:t>
                </a:r>
              </a:p>
            </p:txBody>
          </p:sp>
        </p:grpSp>
        <p:grpSp>
          <p:nvGrpSpPr>
            <p:cNvPr id="17" name="Group 16">
              <a:extLst>
                <a:ext uri="{FF2B5EF4-FFF2-40B4-BE49-F238E27FC236}">
                  <a16:creationId xmlns:a16="http://schemas.microsoft.com/office/drawing/2014/main" id="{29CF9936-F2EC-45E8-8CA1-AE32445AB824}"/>
                </a:ext>
              </a:extLst>
            </p:cNvPr>
            <p:cNvGrpSpPr/>
            <p:nvPr/>
          </p:nvGrpSpPr>
          <p:grpSpPr>
            <a:xfrm>
              <a:off x="5628051" y="1762019"/>
              <a:ext cx="1198360" cy="1375904"/>
              <a:chOff x="5809029" y="1851046"/>
              <a:chExt cx="1198360" cy="1375904"/>
            </a:xfrm>
          </p:grpSpPr>
          <p:pic>
            <p:nvPicPr>
              <p:cNvPr id="12" name="Graphic 11">
                <a:extLst>
                  <a:ext uri="{FF2B5EF4-FFF2-40B4-BE49-F238E27FC236}">
                    <a16:creationId xmlns:a16="http://schemas.microsoft.com/office/drawing/2014/main" id="{12BE3D88-1187-499D-AD6B-1652157EDAF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36333" y="2746538"/>
                <a:ext cx="443457" cy="480412"/>
              </a:xfrm>
              <a:prstGeom prst="rect">
                <a:avLst/>
              </a:prstGeom>
            </p:spPr>
          </p:pic>
          <p:pic>
            <p:nvPicPr>
              <p:cNvPr id="13" name="Graphic 12">
                <a:extLst>
                  <a:ext uri="{FF2B5EF4-FFF2-40B4-BE49-F238E27FC236}">
                    <a16:creationId xmlns:a16="http://schemas.microsoft.com/office/drawing/2014/main" id="{426E8946-B6F5-4308-99CA-EDB284CE0E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09031" y="1851046"/>
                <a:ext cx="343754" cy="478800"/>
              </a:xfrm>
              <a:prstGeom prst="rect">
                <a:avLst/>
              </a:prstGeom>
            </p:spPr>
          </p:pic>
          <p:pic>
            <p:nvPicPr>
              <p:cNvPr id="14" name="Graphic 13">
                <a:extLst>
                  <a:ext uri="{FF2B5EF4-FFF2-40B4-BE49-F238E27FC236}">
                    <a16:creationId xmlns:a16="http://schemas.microsoft.com/office/drawing/2014/main" id="{90E7021F-D15B-4EA4-A559-536C145C71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36333" y="1851046"/>
                <a:ext cx="343754" cy="478800"/>
              </a:xfrm>
              <a:prstGeom prst="rect">
                <a:avLst/>
              </a:prstGeom>
            </p:spPr>
          </p:pic>
          <p:pic>
            <p:nvPicPr>
              <p:cNvPr id="15" name="Graphic 14">
                <a:extLst>
                  <a:ext uri="{FF2B5EF4-FFF2-40B4-BE49-F238E27FC236}">
                    <a16:creationId xmlns:a16="http://schemas.microsoft.com/office/drawing/2014/main" id="{EFE0493A-C104-46D7-A9ED-5B8EBFD0D8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63635" y="1851046"/>
                <a:ext cx="343754" cy="478800"/>
              </a:xfrm>
              <a:prstGeom prst="rect">
                <a:avLst/>
              </a:prstGeom>
            </p:spPr>
          </p:pic>
          <p:sp>
            <p:nvSpPr>
              <p:cNvPr id="16" name="Isosceles Triangle 15">
                <a:extLst>
                  <a:ext uri="{FF2B5EF4-FFF2-40B4-BE49-F238E27FC236}">
                    <a16:creationId xmlns:a16="http://schemas.microsoft.com/office/drawing/2014/main" id="{784A1069-DC6D-44CB-B6E3-1E9E987B976E}"/>
                  </a:ext>
                </a:extLst>
              </p:cNvPr>
              <p:cNvSpPr/>
              <p:nvPr/>
            </p:nvSpPr>
            <p:spPr bwMode="auto">
              <a:xfrm rot="10800000">
                <a:off x="5809029" y="2371888"/>
                <a:ext cx="1198359" cy="355985"/>
              </a:xfrm>
              <a:prstGeom prst="triangle">
                <a:avLst/>
              </a:prstGeom>
              <a:gradFill>
                <a:gsLst>
                  <a:gs pos="0">
                    <a:schemeClr val="bg1">
                      <a:lumMod val="85000"/>
                    </a:schemeClr>
                  </a:gs>
                  <a:gs pos="100000">
                    <a:srgbClr val="003738">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1013">
                  <a:solidFill>
                    <a:srgbClr val="0D2C40"/>
                  </a:solidFill>
                  <a:latin typeface="Tahoma"/>
                  <a:ea typeface="Tahoma" panose="020B0604030504040204" pitchFamily="34" charset="0"/>
                  <a:cs typeface="Tahoma" panose="020B0604030504040204" pitchFamily="34" charset="0"/>
                </a:endParaRPr>
              </a:p>
            </p:txBody>
          </p:sp>
        </p:grpSp>
        <p:grpSp>
          <p:nvGrpSpPr>
            <p:cNvPr id="30" name="Group 29">
              <a:extLst>
                <a:ext uri="{FF2B5EF4-FFF2-40B4-BE49-F238E27FC236}">
                  <a16:creationId xmlns:a16="http://schemas.microsoft.com/office/drawing/2014/main" id="{4064726C-3F92-467D-AA4B-0076ABEAF68E}"/>
                </a:ext>
              </a:extLst>
            </p:cNvPr>
            <p:cNvGrpSpPr/>
            <p:nvPr/>
          </p:nvGrpSpPr>
          <p:grpSpPr>
            <a:xfrm>
              <a:off x="1657350" y="3788077"/>
              <a:ext cx="1885951" cy="962252"/>
              <a:chOff x="520893" y="3527029"/>
              <a:chExt cx="1885951" cy="962252"/>
            </a:xfrm>
          </p:grpSpPr>
          <p:pic>
            <p:nvPicPr>
              <p:cNvPr id="18" name="Graphic 17">
                <a:extLst>
                  <a:ext uri="{FF2B5EF4-FFF2-40B4-BE49-F238E27FC236}">
                    <a16:creationId xmlns:a16="http://schemas.microsoft.com/office/drawing/2014/main" id="{38DB4A5F-071C-452B-8909-B7501F936C3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753" y="3688660"/>
                <a:ext cx="360380" cy="360380"/>
              </a:xfrm>
              <a:prstGeom prst="rect">
                <a:avLst/>
              </a:prstGeom>
            </p:spPr>
          </p:pic>
          <p:pic>
            <p:nvPicPr>
              <p:cNvPr id="19" name="Graphic 18">
                <a:extLst>
                  <a:ext uri="{FF2B5EF4-FFF2-40B4-BE49-F238E27FC236}">
                    <a16:creationId xmlns:a16="http://schemas.microsoft.com/office/drawing/2014/main" id="{FF2BA4DF-63F2-4B57-83BA-96556694E5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9608" y="3688660"/>
                <a:ext cx="360380" cy="360380"/>
              </a:xfrm>
              <a:prstGeom prst="rect">
                <a:avLst/>
              </a:prstGeom>
            </p:spPr>
          </p:pic>
          <p:pic>
            <p:nvPicPr>
              <p:cNvPr id="20" name="Graphic 19">
                <a:extLst>
                  <a:ext uri="{FF2B5EF4-FFF2-40B4-BE49-F238E27FC236}">
                    <a16:creationId xmlns:a16="http://schemas.microsoft.com/office/drawing/2014/main" id="{C8604F79-8193-4088-8F3D-D7C43F9BE5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89463" y="3688660"/>
                <a:ext cx="360380" cy="360380"/>
              </a:xfrm>
              <a:prstGeom prst="rect">
                <a:avLst/>
              </a:prstGeom>
            </p:spPr>
          </p:pic>
          <p:pic>
            <p:nvPicPr>
              <p:cNvPr id="21" name="Graphic 20">
                <a:extLst>
                  <a:ext uri="{FF2B5EF4-FFF2-40B4-BE49-F238E27FC236}">
                    <a16:creationId xmlns:a16="http://schemas.microsoft.com/office/drawing/2014/main" id="{DF5117A2-CCA5-4A71-8A64-8932519DA4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09319" y="3688660"/>
                <a:ext cx="360380" cy="360380"/>
              </a:xfrm>
              <a:prstGeom prst="rect">
                <a:avLst/>
              </a:prstGeom>
            </p:spPr>
          </p:pic>
          <p:sp>
            <p:nvSpPr>
              <p:cNvPr id="22" name="Rectangle 21">
                <a:extLst>
                  <a:ext uri="{FF2B5EF4-FFF2-40B4-BE49-F238E27FC236}">
                    <a16:creationId xmlns:a16="http://schemas.microsoft.com/office/drawing/2014/main" id="{741C02EE-03CC-4CC7-BAC5-8AAE7D11E382}"/>
                  </a:ext>
                </a:extLst>
              </p:cNvPr>
              <p:cNvSpPr/>
              <p:nvPr/>
            </p:nvSpPr>
            <p:spPr bwMode="auto">
              <a:xfrm>
                <a:off x="520893" y="3527029"/>
                <a:ext cx="1885951" cy="962252"/>
              </a:xfrm>
              <a:prstGeom prst="rect">
                <a:avLst/>
              </a:prstGeom>
              <a:noFill/>
              <a:ln w="12700">
                <a:solidFill>
                  <a:schemeClr val="bg1">
                    <a:alpha val="60000"/>
                  </a:schemeClr>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A4591AD-E8FD-4942-860E-76248880A37C}"/>
                  </a:ext>
                </a:extLst>
              </p:cNvPr>
              <p:cNvSpPr txBox="1"/>
              <p:nvPr/>
            </p:nvSpPr>
            <p:spPr>
              <a:xfrm>
                <a:off x="1014867" y="4116678"/>
                <a:ext cx="898003" cy="300082"/>
              </a:xfrm>
              <a:prstGeom prst="rect">
                <a:avLst/>
              </a:prstGeom>
            </p:spPr>
            <p:txBody>
              <a:bodyPr wrap="none" rtlCol="0" anchor="ctr">
                <a:spAutoFit/>
              </a:bodyPr>
              <a:lstStyle/>
              <a:p>
                <a:pPr algn="ctr"/>
                <a:r>
                  <a:rPr lang="ko-KR" altLang="en-US" dirty="0">
                    <a:solidFill>
                      <a:schemeClr val="bg1"/>
                    </a:solidFill>
                  </a:rPr>
                  <a:t>원본</a:t>
                </a:r>
                <a:r>
                  <a:rPr lang="en-GB" dirty="0">
                    <a:solidFill>
                      <a:schemeClr val="bg1"/>
                    </a:solidFill>
                  </a:rPr>
                  <a:t> VMs</a:t>
                </a:r>
              </a:p>
            </p:txBody>
          </p:sp>
        </p:grpSp>
        <p:grpSp>
          <p:nvGrpSpPr>
            <p:cNvPr id="31" name="Group 30">
              <a:extLst>
                <a:ext uri="{FF2B5EF4-FFF2-40B4-BE49-F238E27FC236}">
                  <a16:creationId xmlns:a16="http://schemas.microsoft.com/office/drawing/2014/main" id="{5CF7F33E-67DD-4223-9140-9202F55FF9AB}"/>
                </a:ext>
              </a:extLst>
            </p:cNvPr>
            <p:cNvGrpSpPr/>
            <p:nvPr/>
          </p:nvGrpSpPr>
          <p:grpSpPr>
            <a:xfrm>
              <a:off x="5628051" y="3788077"/>
              <a:ext cx="1885951" cy="962252"/>
              <a:chOff x="5666065" y="3527029"/>
              <a:chExt cx="1885951" cy="962252"/>
            </a:xfrm>
          </p:grpSpPr>
          <p:pic>
            <p:nvPicPr>
              <p:cNvPr id="24" name="Graphic 23">
                <a:extLst>
                  <a:ext uri="{FF2B5EF4-FFF2-40B4-BE49-F238E27FC236}">
                    <a16:creationId xmlns:a16="http://schemas.microsoft.com/office/drawing/2014/main" id="{16614339-A4F8-4789-A6C6-E232FA6B8D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4925" y="3688660"/>
                <a:ext cx="360380" cy="360380"/>
              </a:xfrm>
              <a:prstGeom prst="rect">
                <a:avLst/>
              </a:prstGeom>
            </p:spPr>
          </p:pic>
          <p:pic>
            <p:nvPicPr>
              <p:cNvPr id="25" name="Graphic 24">
                <a:extLst>
                  <a:ext uri="{FF2B5EF4-FFF2-40B4-BE49-F238E27FC236}">
                    <a16:creationId xmlns:a16="http://schemas.microsoft.com/office/drawing/2014/main" id="{7D91CA2B-942E-4F3B-9A2B-56152DF372D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14780" y="3688660"/>
                <a:ext cx="360380" cy="360380"/>
              </a:xfrm>
              <a:prstGeom prst="rect">
                <a:avLst/>
              </a:prstGeom>
            </p:spPr>
          </p:pic>
          <p:pic>
            <p:nvPicPr>
              <p:cNvPr id="26" name="Graphic 25">
                <a:extLst>
                  <a:ext uri="{FF2B5EF4-FFF2-40B4-BE49-F238E27FC236}">
                    <a16:creationId xmlns:a16="http://schemas.microsoft.com/office/drawing/2014/main" id="{E14DEDF8-0603-4C42-BB29-37CF709BE2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4635" y="3688660"/>
                <a:ext cx="360380" cy="360380"/>
              </a:xfrm>
              <a:prstGeom prst="rect">
                <a:avLst/>
              </a:prstGeom>
            </p:spPr>
          </p:pic>
          <p:pic>
            <p:nvPicPr>
              <p:cNvPr id="27" name="Graphic 26">
                <a:extLst>
                  <a:ext uri="{FF2B5EF4-FFF2-40B4-BE49-F238E27FC236}">
                    <a16:creationId xmlns:a16="http://schemas.microsoft.com/office/drawing/2014/main" id="{98B14117-09A9-4C07-B803-77C34D8869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54491" y="3688660"/>
                <a:ext cx="360380" cy="360380"/>
              </a:xfrm>
              <a:prstGeom prst="rect">
                <a:avLst/>
              </a:prstGeom>
            </p:spPr>
          </p:pic>
          <p:sp>
            <p:nvSpPr>
              <p:cNvPr id="28" name="Rectangle 27">
                <a:extLst>
                  <a:ext uri="{FF2B5EF4-FFF2-40B4-BE49-F238E27FC236}">
                    <a16:creationId xmlns:a16="http://schemas.microsoft.com/office/drawing/2014/main" id="{47373FBE-ACBB-424E-AB70-E2BE3C9BC157}"/>
                  </a:ext>
                </a:extLst>
              </p:cNvPr>
              <p:cNvSpPr/>
              <p:nvPr/>
            </p:nvSpPr>
            <p:spPr bwMode="auto">
              <a:xfrm>
                <a:off x="5666065" y="3527029"/>
                <a:ext cx="1885951" cy="962252"/>
              </a:xfrm>
              <a:prstGeom prst="rect">
                <a:avLst/>
              </a:prstGeom>
              <a:noFill/>
              <a:ln w="12700">
                <a:solidFill>
                  <a:schemeClr val="bg1">
                    <a:alpha val="60000"/>
                  </a:schemeClr>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A639ECE3-2710-487E-BEF3-0E37A306D07B}"/>
                  </a:ext>
                </a:extLst>
              </p:cNvPr>
              <p:cNvSpPr txBox="1"/>
              <p:nvPr/>
            </p:nvSpPr>
            <p:spPr>
              <a:xfrm>
                <a:off x="6160039" y="4116678"/>
                <a:ext cx="898003" cy="300082"/>
              </a:xfrm>
              <a:prstGeom prst="rect">
                <a:avLst/>
              </a:prstGeom>
            </p:spPr>
            <p:txBody>
              <a:bodyPr wrap="none" rtlCol="0" anchor="ctr">
                <a:spAutoFit/>
              </a:bodyPr>
              <a:lstStyle/>
              <a:p>
                <a:pPr algn="ctr"/>
                <a:r>
                  <a:rPr lang="ko-KR" altLang="en-US" dirty="0">
                    <a:solidFill>
                      <a:schemeClr val="bg1"/>
                    </a:solidFill>
                  </a:rPr>
                  <a:t>원본</a:t>
                </a:r>
                <a:r>
                  <a:rPr lang="en-GB" dirty="0">
                    <a:solidFill>
                      <a:schemeClr val="bg1"/>
                    </a:solidFill>
                  </a:rPr>
                  <a:t> VMs</a:t>
                </a:r>
              </a:p>
            </p:txBody>
          </p:sp>
        </p:grpSp>
        <p:cxnSp>
          <p:nvCxnSpPr>
            <p:cNvPr id="36" name="Straight Arrow Connector 35">
              <a:extLst>
                <a:ext uri="{FF2B5EF4-FFF2-40B4-BE49-F238E27FC236}">
                  <a16:creationId xmlns:a16="http://schemas.microsoft.com/office/drawing/2014/main" id="{4E55E401-9CFA-4F92-9A55-D14D67D9D5CC}"/>
                </a:ext>
              </a:extLst>
            </p:cNvPr>
            <p:cNvCxnSpPr>
              <a:cxnSpLocks/>
              <a:stCxn id="4" idx="2"/>
              <a:endCxn id="5" idx="0"/>
            </p:cNvCxnSpPr>
            <p:nvPr/>
          </p:nvCxnSpPr>
          <p:spPr>
            <a:xfrm flipH="1">
              <a:off x="4327306" y="2047649"/>
              <a:ext cx="1653" cy="339401"/>
            </a:xfrm>
            <a:prstGeom prst="straightConnector1">
              <a:avLst/>
            </a:prstGeom>
            <a:ln w="12700">
              <a:solidFill>
                <a:srgbClr val="00E29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F486DD3-B3D2-4600-870F-F582D9BFAF6E}"/>
                </a:ext>
              </a:extLst>
            </p:cNvPr>
            <p:cNvCxnSpPr>
              <a:stCxn id="10" idx="3"/>
              <a:endCxn id="3" idx="1"/>
            </p:cNvCxnSpPr>
            <p:nvPr/>
          </p:nvCxnSpPr>
          <p:spPr>
            <a:xfrm flipV="1">
              <a:off x="3697156" y="2899350"/>
              <a:ext cx="630150" cy="2417"/>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09D687B-42AF-44C5-8A89-C87151407C0A}"/>
                </a:ext>
              </a:extLst>
            </p:cNvPr>
            <p:cNvCxnSpPr>
              <a:stCxn id="3" idx="3"/>
              <a:endCxn id="12" idx="1"/>
            </p:cNvCxnSpPr>
            <p:nvPr/>
          </p:nvCxnSpPr>
          <p:spPr>
            <a:xfrm flipV="1">
              <a:off x="4815503" y="2897717"/>
              <a:ext cx="1239852" cy="1633"/>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2BA259C-F559-46E8-8739-8838A57FA91E}"/>
                </a:ext>
              </a:extLst>
            </p:cNvPr>
            <p:cNvCxnSpPr>
              <a:cxnSpLocks/>
              <a:stCxn id="22" idx="3"/>
            </p:cNvCxnSpPr>
            <p:nvPr/>
          </p:nvCxnSpPr>
          <p:spPr>
            <a:xfrm flipV="1">
              <a:off x="3543301" y="3306951"/>
              <a:ext cx="934840" cy="962252"/>
            </a:xfrm>
            <a:prstGeom prst="bentConnector2">
              <a:avLst/>
            </a:prstGeom>
            <a:ln w="12700">
              <a:solidFill>
                <a:srgbClr val="00E29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177B388-1595-4E41-AA08-0CCB835F15C1}"/>
                </a:ext>
              </a:extLst>
            </p:cNvPr>
            <p:cNvCxnSpPr>
              <a:cxnSpLocks/>
              <a:stCxn id="28" idx="1"/>
            </p:cNvCxnSpPr>
            <p:nvPr/>
          </p:nvCxnSpPr>
          <p:spPr>
            <a:xfrm rot="10800000">
              <a:off x="4631997" y="3306951"/>
              <a:ext cx="996055" cy="962252"/>
            </a:xfrm>
            <a:prstGeom prst="bentConnector3">
              <a:avLst>
                <a:gd name="adj1" fmla="val 99726"/>
              </a:avLst>
            </a:prstGeom>
            <a:ln w="12700">
              <a:solidFill>
                <a:srgbClr val="00E29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C44F622A-BF6F-42BF-9269-907145D80680}"/>
                </a:ext>
              </a:extLst>
            </p:cNvPr>
            <p:cNvSpPr/>
            <p:nvPr/>
          </p:nvSpPr>
          <p:spPr bwMode="auto">
            <a:xfrm>
              <a:off x="1657350" y="1057275"/>
              <a:ext cx="5856652" cy="2452192"/>
            </a:xfrm>
            <a:prstGeom prst="rect">
              <a:avLst/>
            </a:prstGeom>
            <a:noFill/>
            <a:ln w="12700">
              <a:solidFill>
                <a:schemeClr val="bg1">
                  <a:alpha val="60000"/>
                </a:schemeClr>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302E2078-C3A4-4F0F-B349-CDD250964C8A}"/>
                </a:ext>
              </a:extLst>
            </p:cNvPr>
            <p:cNvSpPr txBox="1"/>
            <p:nvPr/>
          </p:nvSpPr>
          <p:spPr>
            <a:xfrm>
              <a:off x="2888737" y="1446855"/>
              <a:ext cx="1208984" cy="400110"/>
            </a:xfrm>
            <a:prstGeom prst="rect">
              <a:avLst/>
            </a:prstGeom>
          </p:spPr>
          <p:txBody>
            <a:bodyPr wrap="none" rtlCol="0" anchor="ctr">
              <a:spAutoFit/>
            </a:bodyPr>
            <a:lstStyle/>
            <a:p>
              <a:pPr algn="ctr"/>
              <a:r>
                <a:rPr lang="en-US" sz="1000" dirty="0">
                  <a:solidFill>
                    <a:schemeClr val="bg1"/>
                  </a:solidFill>
                </a:rPr>
                <a:t>Veeam Availability</a:t>
              </a:r>
              <a:br>
                <a:rPr lang="en-US" sz="1000" dirty="0">
                  <a:solidFill>
                    <a:schemeClr val="bg1"/>
                  </a:solidFill>
                </a:rPr>
              </a:br>
              <a:r>
                <a:rPr lang="en-US" sz="1000" dirty="0">
                  <a:solidFill>
                    <a:schemeClr val="bg1"/>
                  </a:solidFill>
                </a:rPr>
                <a:t>Orchestrator </a:t>
              </a:r>
              <a:r>
                <a:rPr lang="ko-KR" altLang="en-US" sz="1000" dirty="0">
                  <a:solidFill>
                    <a:schemeClr val="bg1"/>
                  </a:solidFill>
                </a:rPr>
                <a:t>서버</a:t>
              </a:r>
              <a:endParaRPr lang="en-US" sz="1000" dirty="0">
                <a:solidFill>
                  <a:schemeClr val="bg1"/>
                </a:solidFill>
              </a:endParaRPr>
            </a:p>
          </p:txBody>
        </p:sp>
        <p:sp>
          <p:nvSpPr>
            <p:cNvPr id="59" name="TextBox 58">
              <a:extLst>
                <a:ext uri="{FF2B5EF4-FFF2-40B4-BE49-F238E27FC236}">
                  <a16:creationId xmlns:a16="http://schemas.microsoft.com/office/drawing/2014/main" id="{4F544E26-4F78-4A2D-AD16-469116736B0F}"/>
                </a:ext>
              </a:extLst>
            </p:cNvPr>
            <p:cNvSpPr txBox="1"/>
            <p:nvPr/>
          </p:nvSpPr>
          <p:spPr>
            <a:xfrm>
              <a:off x="4630038" y="3079733"/>
              <a:ext cx="1375698" cy="400110"/>
            </a:xfrm>
            <a:prstGeom prst="rect">
              <a:avLst/>
            </a:prstGeom>
          </p:spPr>
          <p:txBody>
            <a:bodyPr wrap="none" rtlCol="0" anchor="ctr">
              <a:spAutoFit/>
            </a:bodyPr>
            <a:lstStyle/>
            <a:p>
              <a:pPr algn="ctr"/>
              <a:r>
                <a:rPr lang="en-US" sz="1000" dirty="0">
                  <a:solidFill>
                    <a:schemeClr val="bg1"/>
                  </a:solidFill>
                </a:rPr>
                <a:t>Veeam</a:t>
              </a:r>
              <a:br>
                <a:rPr lang="en-US" sz="1000" dirty="0">
                  <a:solidFill>
                    <a:schemeClr val="bg1"/>
                  </a:solidFill>
                </a:rPr>
              </a:br>
              <a:r>
                <a:rPr lang="en-US" sz="1000" dirty="0">
                  <a:solidFill>
                    <a:schemeClr val="bg1"/>
                  </a:solidFill>
                </a:rPr>
                <a:t>Backup &amp; Replication</a:t>
              </a:r>
            </a:p>
          </p:txBody>
        </p:sp>
        <p:sp>
          <p:nvSpPr>
            <p:cNvPr id="60" name="TextBox 59">
              <a:extLst>
                <a:ext uri="{FF2B5EF4-FFF2-40B4-BE49-F238E27FC236}">
                  <a16:creationId xmlns:a16="http://schemas.microsoft.com/office/drawing/2014/main" id="{82D3D7D6-4810-46B9-884D-10A14EEB7E68}"/>
                </a:ext>
              </a:extLst>
            </p:cNvPr>
            <p:cNvSpPr txBox="1"/>
            <p:nvPr/>
          </p:nvSpPr>
          <p:spPr>
            <a:xfrm>
              <a:off x="5858416" y="1332285"/>
              <a:ext cx="737702" cy="400110"/>
            </a:xfrm>
            <a:prstGeom prst="rect">
              <a:avLst/>
            </a:prstGeom>
          </p:spPr>
          <p:txBody>
            <a:bodyPr wrap="none" rtlCol="0" anchor="ctr">
              <a:spAutoFit/>
            </a:bodyPr>
            <a:lstStyle/>
            <a:p>
              <a:pPr algn="ctr"/>
              <a:r>
                <a:rPr lang="en-US" sz="1000" dirty="0">
                  <a:solidFill>
                    <a:schemeClr val="bg1"/>
                  </a:solidFill>
                </a:rPr>
                <a:t>Veeam</a:t>
              </a:r>
              <a:br>
                <a:rPr lang="en-US" sz="1000" dirty="0">
                  <a:solidFill>
                    <a:schemeClr val="bg1"/>
                  </a:solidFill>
                </a:rPr>
              </a:br>
              <a:r>
                <a:rPr lang="ko-KR" altLang="en-US" sz="1000" dirty="0">
                  <a:solidFill>
                    <a:schemeClr val="bg1"/>
                  </a:solidFill>
                </a:rPr>
                <a:t>백업 파일</a:t>
              </a:r>
              <a:endParaRPr lang="en-US" sz="1000" dirty="0">
                <a:solidFill>
                  <a:schemeClr val="bg1"/>
                </a:solidFill>
              </a:endParaRPr>
            </a:p>
          </p:txBody>
        </p:sp>
        <p:sp>
          <p:nvSpPr>
            <p:cNvPr id="61" name="TextBox 60">
              <a:extLst>
                <a:ext uri="{FF2B5EF4-FFF2-40B4-BE49-F238E27FC236}">
                  <a16:creationId xmlns:a16="http://schemas.microsoft.com/office/drawing/2014/main" id="{5E90BF5C-30D3-4741-9E2B-3D152EC4D3B2}"/>
                </a:ext>
              </a:extLst>
            </p:cNvPr>
            <p:cNvSpPr txBox="1"/>
            <p:nvPr/>
          </p:nvSpPr>
          <p:spPr>
            <a:xfrm>
              <a:off x="2176968" y="3671098"/>
              <a:ext cx="886781" cy="246221"/>
            </a:xfrm>
            <a:prstGeom prst="rect">
              <a:avLst/>
            </a:prstGeom>
            <a:solidFill>
              <a:srgbClr val="003738"/>
            </a:solidFill>
          </p:spPr>
          <p:txBody>
            <a:bodyPr wrap="none" rtlCol="0" anchor="ctr">
              <a:spAutoFit/>
            </a:bodyPr>
            <a:lstStyle/>
            <a:p>
              <a:pPr algn="ctr"/>
              <a:r>
                <a:rPr lang="en-US" sz="1000" dirty="0">
                  <a:solidFill>
                    <a:schemeClr val="bg1"/>
                  </a:solidFill>
                </a:rPr>
                <a:t>HQ (</a:t>
              </a:r>
              <a:r>
                <a:rPr lang="ko-KR" altLang="en-US" sz="1000" dirty="0" err="1">
                  <a:solidFill>
                    <a:schemeClr val="bg1"/>
                  </a:solidFill>
                </a:rPr>
                <a:t>주센터</a:t>
              </a:r>
              <a:r>
                <a:rPr lang="en-US" sz="1000" dirty="0">
                  <a:solidFill>
                    <a:schemeClr val="bg1"/>
                  </a:solidFill>
                </a:rPr>
                <a:t>)</a:t>
              </a:r>
            </a:p>
          </p:txBody>
        </p:sp>
        <p:sp>
          <p:nvSpPr>
            <p:cNvPr id="62" name="TextBox 61">
              <a:extLst>
                <a:ext uri="{FF2B5EF4-FFF2-40B4-BE49-F238E27FC236}">
                  <a16:creationId xmlns:a16="http://schemas.microsoft.com/office/drawing/2014/main" id="{4547AEF4-168C-4A62-9E17-991212CC2DF6}"/>
                </a:ext>
              </a:extLst>
            </p:cNvPr>
            <p:cNvSpPr txBox="1"/>
            <p:nvPr/>
          </p:nvSpPr>
          <p:spPr>
            <a:xfrm>
              <a:off x="6051754" y="3660226"/>
              <a:ext cx="1047083" cy="246221"/>
            </a:xfrm>
            <a:prstGeom prst="rect">
              <a:avLst/>
            </a:prstGeom>
            <a:solidFill>
              <a:srgbClr val="003738"/>
            </a:solidFill>
          </p:spPr>
          <p:txBody>
            <a:bodyPr wrap="none" rtlCol="0" anchor="ctr">
              <a:spAutoFit/>
            </a:bodyPr>
            <a:lstStyle/>
            <a:p>
              <a:pPr algn="ctr"/>
              <a:r>
                <a:rPr lang="en-US" sz="1000" dirty="0">
                  <a:solidFill>
                    <a:schemeClr val="bg1"/>
                  </a:solidFill>
                </a:rPr>
                <a:t>ROBO (</a:t>
              </a:r>
              <a:r>
                <a:rPr lang="ko-KR" altLang="en-US" sz="1000" dirty="0">
                  <a:solidFill>
                    <a:schemeClr val="bg1"/>
                  </a:solidFill>
                </a:rPr>
                <a:t>원격지</a:t>
              </a:r>
              <a:r>
                <a:rPr lang="en-US" sz="1000" dirty="0">
                  <a:solidFill>
                    <a:schemeClr val="bg1"/>
                  </a:solidFill>
                </a:rPr>
                <a:t>)</a:t>
              </a:r>
            </a:p>
          </p:txBody>
        </p:sp>
        <p:sp>
          <p:nvSpPr>
            <p:cNvPr id="63" name="TextBox 62">
              <a:extLst>
                <a:ext uri="{FF2B5EF4-FFF2-40B4-BE49-F238E27FC236}">
                  <a16:creationId xmlns:a16="http://schemas.microsoft.com/office/drawing/2014/main" id="{496CEEC1-4FA5-4C95-A8FA-B3B9BB474958}"/>
                </a:ext>
              </a:extLst>
            </p:cNvPr>
            <p:cNvSpPr txBox="1"/>
            <p:nvPr/>
          </p:nvSpPr>
          <p:spPr>
            <a:xfrm>
              <a:off x="4269879" y="937199"/>
              <a:ext cx="603050" cy="246221"/>
            </a:xfrm>
            <a:prstGeom prst="rect">
              <a:avLst/>
            </a:prstGeom>
            <a:solidFill>
              <a:srgbClr val="003738"/>
            </a:solidFill>
          </p:spPr>
          <p:txBody>
            <a:bodyPr wrap="none" rtlCol="0" anchor="ctr">
              <a:spAutoFit/>
            </a:bodyPr>
            <a:lstStyle/>
            <a:p>
              <a:pPr algn="ctr"/>
              <a:r>
                <a:rPr lang="en-US" sz="1000">
                  <a:solidFill>
                    <a:schemeClr val="bg1"/>
                  </a:solidFill>
                </a:rPr>
                <a:t>DR Site</a:t>
              </a:r>
            </a:p>
          </p:txBody>
        </p:sp>
      </p:grpSp>
    </p:spTree>
    <p:extLst>
      <p:ext uri="{BB962C8B-B14F-4D97-AF65-F5344CB8AC3E}">
        <p14:creationId xmlns:p14="http://schemas.microsoft.com/office/powerpoint/2010/main" val="5194225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Graphic 92">
            <a:extLst>
              <a:ext uri="{FF2B5EF4-FFF2-40B4-BE49-F238E27FC236}">
                <a16:creationId xmlns:a16="http://schemas.microsoft.com/office/drawing/2014/main" id="{8C575135-FA68-4915-A7D6-3C9F424B4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7613" y="3309669"/>
            <a:ext cx="872197" cy="840287"/>
          </a:xfrm>
          <a:prstGeom prst="rect">
            <a:avLst/>
          </a:prstGeom>
        </p:spPr>
      </p:pic>
      <p:sp>
        <p:nvSpPr>
          <p:cNvPr id="2" name="Title 1"/>
          <p:cNvSpPr>
            <a:spLocks noGrp="1"/>
          </p:cNvSpPr>
          <p:nvPr>
            <p:ph type="title"/>
          </p:nvPr>
        </p:nvSpPr>
        <p:spPr/>
        <p:txBody>
          <a:bodyPr/>
          <a:lstStyle/>
          <a:p>
            <a:r>
              <a:rPr lang="en-GB" altLang="ko-KR" dirty="0"/>
              <a:t>VAO </a:t>
            </a:r>
            <a:r>
              <a:rPr lang="ko-KR" altLang="en-US" dirty="0"/>
              <a:t>구조 </a:t>
            </a:r>
            <a:r>
              <a:rPr lang="en-US" altLang="ko-KR" dirty="0"/>
              <a:t>- </a:t>
            </a:r>
            <a:r>
              <a:rPr lang="ko-KR" altLang="en-US" dirty="0"/>
              <a:t>상세</a:t>
            </a:r>
            <a:endParaRPr lang="en-US" sz="3600" dirty="0"/>
          </a:p>
        </p:txBody>
      </p:sp>
      <p:cxnSp>
        <p:nvCxnSpPr>
          <p:cNvPr id="21" name="Straight Connector 20">
            <a:extLst>
              <a:ext uri="{FF2B5EF4-FFF2-40B4-BE49-F238E27FC236}">
                <a16:creationId xmlns:a16="http://schemas.microsoft.com/office/drawing/2014/main" id="{F0CF85A3-0FDF-45A7-9CDF-FB9D2579A8CA}"/>
              </a:ext>
            </a:extLst>
          </p:cNvPr>
          <p:cNvCxnSpPr>
            <a:cxnSpLocks/>
          </p:cNvCxnSpPr>
          <p:nvPr/>
        </p:nvCxnSpPr>
        <p:spPr>
          <a:xfrm>
            <a:off x="365063" y="2953653"/>
            <a:ext cx="837841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CA405F-F9C2-46D5-8E01-A9620BB70284}"/>
              </a:ext>
            </a:extLst>
          </p:cNvPr>
          <p:cNvCxnSpPr>
            <a:cxnSpLocks/>
          </p:cNvCxnSpPr>
          <p:nvPr/>
        </p:nvCxnSpPr>
        <p:spPr>
          <a:xfrm flipV="1">
            <a:off x="2111090" y="2614285"/>
            <a:ext cx="0" cy="345368"/>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47D8CE4-F7D8-40A1-BEE5-B1091EF28A6F}"/>
              </a:ext>
            </a:extLst>
          </p:cNvPr>
          <p:cNvCxnSpPr>
            <a:cxnSpLocks/>
          </p:cNvCxnSpPr>
          <p:nvPr/>
        </p:nvCxnSpPr>
        <p:spPr>
          <a:xfrm flipV="1">
            <a:off x="994659" y="2209197"/>
            <a:ext cx="0" cy="754912"/>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6F2189F-9DA8-4B4A-BCA1-BB0E53132E45}"/>
              </a:ext>
            </a:extLst>
          </p:cNvPr>
          <p:cNvSpPr txBox="1"/>
          <p:nvPr/>
        </p:nvSpPr>
        <p:spPr>
          <a:xfrm>
            <a:off x="426050" y="1747530"/>
            <a:ext cx="1143263" cy="461665"/>
          </a:xfrm>
          <a:prstGeom prst="rect">
            <a:avLst/>
          </a:prstGeom>
        </p:spPr>
        <p:txBody>
          <a:bodyPr wrap="none" rtlCol="0" anchor="ctr">
            <a:spAutoFit/>
          </a:bodyPr>
          <a:lstStyle/>
          <a:p>
            <a:pPr algn="ctr" defTabSz="685783"/>
            <a:r>
              <a:rPr lang="en-US" sz="800" dirty="0">
                <a:solidFill>
                  <a:schemeClr val="bg1"/>
                </a:solidFill>
                <a:latin typeface="Tahoma"/>
              </a:rPr>
              <a:t>Veeam</a:t>
            </a:r>
          </a:p>
          <a:p>
            <a:pPr algn="ctr" defTabSz="685783"/>
            <a:r>
              <a:rPr lang="en-US" sz="800" dirty="0">
                <a:solidFill>
                  <a:schemeClr val="bg1"/>
                </a:solidFill>
                <a:latin typeface="Tahoma"/>
              </a:rPr>
              <a:t>Backup &amp; Replication</a:t>
            </a:r>
          </a:p>
          <a:p>
            <a:pPr algn="ctr" defTabSz="685783"/>
            <a:r>
              <a:rPr lang="ko-KR" altLang="en-US" sz="800" dirty="0">
                <a:solidFill>
                  <a:schemeClr val="bg1"/>
                </a:solidFill>
                <a:latin typeface="Tahoma"/>
              </a:rPr>
              <a:t>서버</a:t>
            </a:r>
            <a:endParaRPr lang="ru-RU" sz="800" dirty="0">
              <a:solidFill>
                <a:schemeClr val="bg1"/>
              </a:solidFill>
              <a:latin typeface="Tahoma"/>
            </a:endParaRPr>
          </a:p>
        </p:txBody>
      </p:sp>
      <p:sp>
        <p:nvSpPr>
          <p:cNvPr id="32" name="TextBox 31">
            <a:extLst>
              <a:ext uri="{FF2B5EF4-FFF2-40B4-BE49-F238E27FC236}">
                <a16:creationId xmlns:a16="http://schemas.microsoft.com/office/drawing/2014/main" id="{B1342D77-2307-4D38-8836-23E095CA5EA1}"/>
              </a:ext>
            </a:extLst>
          </p:cNvPr>
          <p:cNvSpPr txBox="1"/>
          <p:nvPr/>
        </p:nvSpPr>
        <p:spPr>
          <a:xfrm>
            <a:off x="1809567" y="2370106"/>
            <a:ext cx="603050" cy="215444"/>
          </a:xfrm>
          <a:prstGeom prst="rect">
            <a:avLst/>
          </a:prstGeom>
        </p:spPr>
        <p:txBody>
          <a:bodyPr wrap="none" rtlCol="0" anchor="ctr">
            <a:spAutoFit/>
          </a:bodyPr>
          <a:lstStyle/>
          <a:p>
            <a:pPr algn="ctr" defTabSz="685783"/>
            <a:r>
              <a:rPr lang="en-US" sz="800" dirty="0">
                <a:solidFill>
                  <a:schemeClr val="bg1"/>
                </a:solidFill>
                <a:latin typeface="Tahoma"/>
              </a:rPr>
              <a:t>SQL </a:t>
            </a:r>
            <a:r>
              <a:rPr lang="ko-KR" altLang="en-US" sz="800" dirty="0">
                <a:solidFill>
                  <a:schemeClr val="bg1"/>
                </a:solidFill>
                <a:latin typeface="Tahoma"/>
              </a:rPr>
              <a:t>서버</a:t>
            </a:r>
            <a:endParaRPr lang="ru-RU" sz="800" dirty="0">
              <a:solidFill>
                <a:schemeClr val="bg1"/>
              </a:solidFill>
              <a:latin typeface="Tahoma"/>
            </a:endParaRPr>
          </a:p>
        </p:txBody>
      </p:sp>
      <p:cxnSp>
        <p:nvCxnSpPr>
          <p:cNvPr id="34" name="Straight Connector 33">
            <a:extLst>
              <a:ext uri="{FF2B5EF4-FFF2-40B4-BE49-F238E27FC236}">
                <a16:creationId xmlns:a16="http://schemas.microsoft.com/office/drawing/2014/main" id="{745D1EB2-D648-49D6-B7D2-216D9752C4A9}"/>
              </a:ext>
            </a:extLst>
          </p:cNvPr>
          <p:cNvCxnSpPr>
            <a:cxnSpLocks/>
          </p:cNvCxnSpPr>
          <p:nvPr/>
        </p:nvCxnSpPr>
        <p:spPr>
          <a:xfrm flipV="1">
            <a:off x="3233420" y="2094896"/>
            <a:ext cx="0" cy="86400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317B0B-50BA-4AE0-883D-B6CE41765903}"/>
              </a:ext>
            </a:extLst>
          </p:cNvPr>
          <p:cNvCxnSpPr>
            <a:cxnSpLocks/>
          </p:cNvCxnSpPr>
          <p:nvPr/>
        </p:nvCxnSpPr>
        <p:spPr>
          <a:xfrm flipV="1">
            <a:off x="2256754" y="2953653"/>
            <a:ext cx="0" cy="32400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FE1FC-B304-485B-972B-79E0B811CA0B}"/>
              </a:ext>
            </a:extLst>
          </p:cNvPr>
          <p:cNvCxnSpPr>
            <a:cxnSpLocks/>
          </p:cNvCxnSpPr>
          <p:nvPr/>
        </p:nvCxnSpPr>
        <p:spPr>
          <a:xfrm flipV="1">
            <a:off x="1237599" y="2953653"/>
            <a:ext cx="0" cy="86400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A338F12-EF6E-4E6B-8BDE-561FAF3F4D57}"/>
              </a:ext>
            </a:extLst>
          </p:cNvPr>
          <p:cNvCxnSpPr>
            <a:cxnSpLocks/>
          </p:cNvCxnSpPr>
          <p:nvPr/>
        </p:nvCxnSpPr>
        <p:spPr>
          <a:xfrm flipV="1">
            <a:off x="3476363" y="2953653"/>
            <a:ext cx="0" cy="97200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75AD3FF-A4EA-4422-944C-724197AF4547}"/>
              </a:ext>
            </a:extLst>
          </p:cNvPr>
          <p:cNvSpPr txBox="1"/>
          <p:nvPr/>
        </p:nvSpPr>
        <p:spPr>
          <a:xfrm>
            <a:off x="3185905" y="4283466"/>
            <a:ext cx="580916" cy="338554"/>
          </a:xfrm>
          <a:prstGeom prst="rect">
            <a:avLst/>
          </a:prstGeom>
        </p:spPr>
        <p:txBody>
          <a:bodyPr wrap="square" rtlCol="0" anchor="ctr">
            <a:spAutoFit/>
          </a:bodyPr>
          <a:lstStyle/>
          <a:p>
            <a:pPr algn="ctr" defTabSz="685783"/>
            <a:r>
              <a:rPr lang="en-US" sz="800">
                <a:solidFill>
                  <a:schemeClr val="bg1"/>
                </a:solidFill>
                <a:latin typeface="Tahoma"/>
              </a:rPr>
              <a:t>Backup Proxy</a:t>
            </a:r>
            <a:endParaRPr lang="ru-RU" sz="800">
              <a:solidFill>
                <a:schemeClr val="bg1"/>
              </a:solidFill>
              <a:latin typeface="Tahoma"/>
            </a:endParaRPr>
          </a:p>
        </p:txBody>
      </p:sp>
      <p:sp>
        <p:nvSpPr>
          <p:cNvPr id="39" name="TextBox 38">
            <a:extLst>
              <a:ext uri="{FF2B5EF4-FFF2-40B4-BE49-F238E27FC236}">
                <a16:creationId xmlns:a16="http://schemas.microsoft.com/office/drawing/2014/main" id="{FA78F4F2-9F32-4533-8867-F7781AFAD512}"/>
              </a:ext>
            </a:extLst>
          </p:cNvPr>
          <p:cNvSpPr txBox="1"/>
          <p:nvPr/>
        </p:nvSpPr>
        <p:spPr>
          <a:xfrm>
            <a:off x="1966297" y="4113961"/>
            <a:ext cx="580916" cy="461665"/>
          </a:xfrm>
          <a:prstGeom prst="rect">
            <a:avLst/>
          </a:prstGeom>
        </p:spPr>
        <p:txBody>
          <a:bodyPr wrap="square" rtlCol="0" anchor="ctr">
            <a:spAutoFit/>
          </a:bodyPr>
          <a:lstStyle/>
          <a:p>
            <a:pPr algn="ctr" defTabSz="685783"/>
            <a:r>
              <a:rPr lang="ko-KR" altLang="en-US" sz="800" dirty="0">
                <a:solidFill>
                  <a:schemeClr val="bg1"/>
                </a:solidFill>
                <a:latin typeface="Tahoma"/>
              </a:rPr>
              <a:t>원본</a:t>
            </a:r>
            <a:r>
              <a:rPr lang="en-US" sz="800" dirty="0">
                <a:solidFill>
                  <a:schemeClr val="bg1"/>
                </a:solidFill>
                <a:latin typeface="Tahoma"/>
              </a:rPr>
              <a:t> </a:t>
            </a:r>
            <a:r>
              <a:rPr lang="en-US" sz="800" dirty="0" err="1">
                <a:solidFill>
                  <a:schemeClr val="bg1"/>
                </a:solidFill>
                <a:latin typeface="Tahoma"/>
              </a:rPr>
              <a:t>ESXi</a:t>
            </a:r>
            <a:r>
              <a:rPr lang="en-US" sz="800" dirty="0">
                <a:solidFill>
                  <a:schemeClr val="bg1"/>
                </a:solidFill>
                <a:latin typeface="Tahoma"/>
              </a:rPr>
              <a:t> </a:t>
            </a:r>
            <a:r>
              <a:rPr lang="ko-KR" altLang="en-US" sz="800" dirty="0">
                <a:solidFill>
                  <a:schemeClr val="bg1"/>
                </a:solidFill>
                <a:latin typeface="Tahoma"/>
              </a:rPr>
              <a:t>호스트</a:t>
            </a:r>
            <a:endParaRPr lang="ru-RU" sz="800" dirty="0">
              <a:solidFill>
                <a:schemeClr val="bg1"/>
              </a:solidFill>
              <a:latin typeface="Tahoma"/>
            </a:endParaRPr>
          </a:p>
        </p:txBody>
      </p:sp>
      <p:sp>
        <p:nvSpPr>
          <p:cNvPr id="42" name="TextBox 41">
            <a:extLst>
              <a:ext uri="{FF2B5EF4-FFF2-40B4-BE49-F238E27FC236}">
                <a16:creationId xmlns:a16="http://schemas.microsoft.com/office/drawing/2014/main" id="{CE889BB5-3F37-4054-87A3-5E3530CF1382}"/>
              </a:ext>
            </a:extLst>
          </p:cNvPr>
          <p:cNvSpPr txBox="1"/>
          <p:nvPr/>
        </p:nvSpPr>
        <p:spPr>
          <a:xfrm>
            <a:off x="750500" y="4175516"/>
            <a:ext cx="930256" cy="338554"/>
          </a:xfrm>
          <a:prstGeom prst="rect">
            <a:avLst/>
          </a:prstGeom>
        </p:spPr>
        <p:txBody>
          <a:bodyPr wrap="square" rtlCol="0" anchor="ctr">
            <a:spAutoFit/>
          </a:bodyPr>
          <a:lstStyle/>
          <a:p>
            <a:pPr algn="ctr" defTabSz="685783"/>
            <a:r>
              <a:rPr lang="en-US" sz="800">
                <a:solidFill>
                  <a:schemeClr val="bg1"/>
                </a:solidFill>
                <a:latin typeface="Tahoma"/>
              </a:rPr>
              <a:t>Veeam Backup Repository</a:t>
            </a:r>
            <a:endParaRPr lang="ru-RU" sz="800">
              <a:solidFill>
                <a:schemeClr val="bg1"/>
              </a:solidFill>
              <a:latin typeface="Tahoma"/>
            </a:endParaRPr>
          </a:p>
        </p:txBody>
      </p:sp>
      <p:cxnSp>
        <p:nvCxnSpPr>
          <p:cNvPr id="47" name="Straight Connector 46">
            <a:extLst>
              <a:ext uri="{FF2B5EF4-FFF2-40B4-BE49-F238E27FC236}">
                <a16:creationId xmlns:a16="http://schemas.microsoft.com/office/drawing/2014/main" id="{288FF536-554A-4689-934C-38C3DA12502C}"/>
              </a:ext>
            </a:extLst>
          </p:cNvPr>
          <p:cNvCxnSpPr>
            <a:cxnSpLocks/>
          </p:cNvCxnSpPr>
          <p:nvPr/>
        </p:nvCxnSpPr>
        <p:spPr>
          <a:xfrm flipV="1">
            <a:off x="6396691" y="2953653"/>
            <a:ext cx="0" cy="97200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EEDE674-6FBA-4F59-8862-F3C0A1AC7D0F}"/>
              </a:ext>
            </a:extLst>
          </p:cNvPr>
          <p:cNvSpPr txBox="1"/>
          <p:nvPr/>
        </p:nvSpPr>
        <p:spPr>
          <a:xfrm>
            <a:off x="6106234" y="4283466"/>
            <a:ext cx="580916" cy="338554"/>
          </a:xfrm>
          <a:prstGeom prst="rect">
            <a:avLst/>
          </a:prstGeom>
        </p:spPr>
        <p:txBody>
          <a:bodyPr wrap="square" rtlCol="0" anchor="ctr">
            <a:spAutoFit/>
          </a:bodyPr>
          <a:lstStyle/>
          <a:p>
            <a:pPr algn="ctr" defTabSz="685783"/>
            <a:r>
              <a:rPr lang="en-US" sz="800">
                <a:solidFill>
                  <a:schemeClr val="bg1"/>
                </a:solidFill>
                <a:latin typeface="Tahoma"/>
              </a:rPr>
              <a:t>Backup Proxy</a:t>
            </a:r>
            <a:endParaRPr lang="ru-RU" sz="800">
              <a:solidFill>
                <a:schemeClr val="bg1"/>
              </a:solidFill>
              <a:latin typeface="Tahoma"/>
            </a:endParaRPr>
          </a:p>
        </p:txBody>
      </p:sp>
      <p:sp>
        <p:nvSpPr>
          <p:cNvPr id="50" name="TextBox 49">
            <a:extLst>
              <a:ext uri="{FF2B5EF4-FFF2-40B4-BE49-F238E27FC236}">
                <a16:creationId xmlns:a16="http://schemas.microsoft.com/office/drawing/2014/main" id="{4341E777-9E43-4A3D-BF1D-F0AA8502AB30}"/>
              </a:ext>
            </a:extLst>
          </p:cNvPr>
          <p:cNvSpPr txBox="1"/>
          <p:nvPr/>
        </p:nvSpPr>
        <p:spPr>
          <a:xfrm>
            <a:off x="7060552" y="4182952"/>
            <a:ext cx="1003274" cy="338554"/>
          </a:xfrm>
          <a:prstGeom prst="rect">
            <a:avLst/>
          </a:prstGeom>
        </p:spPr>
        <p:txBody>
          <a:bodyPr wrap="square" rtlCol="0" anchor="ctr">
            <a:spAutoFit/>
          </a:bodyPr>
          <a:lstStyle/>
          <a:p>
            <a:pPr algn="ctr" defTabSz="685783"/>
            <a:r>
              <a:rPr lang="en-US" sz="800" dirty="0">
                <a:solidFill>
                  <a:schemeClr val="bg1"/>
                </a:solidFill>
                <a:latin typeface="Tahoma"/>
              </a:rPr>
              <a:t>Replica</a:t>
            </a:r>
            <a:br>
              <a:rPr lang="en-US" sz="800" dirty="0">
                <a:solidFill>
                  <a:schemeClr val="bg1"/>
                </a:solidFill>
                <a:latin typeface="Tahoma"/>
              </a:rPr>
            </a:br>
            <a:r>
              <a:rPr lang="en-US" sz="800" dirty="0" err="1">
                <a:solidFill>
                  <a:schemeClr val="bg1"/>
                </a:solidFill>
                <a:latin typeface="Tahoma"/>
              </a:rPr>
              <a:t>ESXi</a:t>
            </a:r>
            <a:r>
              <a:rPr lang="en-US" sz="800" dirty="0">
                <a:solidFill>
                  <a:schemeClr val="bg1"/>
                </a:solidFill>
                <a:latin typeface="Tahoma"/>
              </a:rPr>
              <a:t> </a:t>
            </a:r>
            <a:r>
              <a:rPr lang="ko-KR" altLang="en-US" sz="800" dirty="0">
                <a:solidFill>
                  <a:schemeClr val="bg1"/>
                </a:solidFill>
                <a:latin typeface="Tahoma"/>
              </a:rPr>
              <a:t>호스트</a:t>
            </a:r>
            <a:endParaRPr lang="ru-RU" sz="800" dirty="0">
              <a:solidFill>
                <a:schemeClr val="bg1"/>
              </a:solidFill>
              <a:latin typeface="Tahoma"/>
            </a:endParaRPr>
          </a:p>
        </p:txBody>
      </p:sp>
      <p:sp>
        <p:nvSpPr>
          <p:cNvPr id="51" name="Rectangle 50">
            <a:extLst>
              <a:ext uri="{FF2B5EF4-FFF2-40B4-BE49-F238E27FC236}">
                <a16:creationId xmlns:a16="http://schemas.microsoft.com/office/drawing/2014/main" id="{48800800-C6D7-4D16-980E-E0A7845668A6}"/>
              </a:ext>
            </a:extLst>
          </p:cNvPr>
          <p:cNvSpPr/>
          <p:nvPr/>
        </p:nvSpPr>
        <p:spPr bwMode="auto">
          <a:xfrm>
            <a:off x="7095562" y="3281681"/>
            <a:ext cx="212769" cy="212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500">
                <a:solidFill>
                  <a:srgbClr val="003738"/>
                </a:solidFill>
                <a:latin typeface="Tahoma"/>
                <a:ea typeface="Tahoma" panose="020B0604030504040204" pitchFamily="34" charset="0"/>
                <a:cs typeface="Tahoma" panose="020B0604030504040204" pitchFamily="34" charset="0"/>
              </a:rPr>
              <a:t>AD</a:t>
            </a:r>
            <a:endParaRPr lang="ru-RU" sz="500">
              <a:solidFill>
                <a:srgbClr val="003738"/>
              </a:solidFill>
              <a:latin typeface="Tahoma"/>
              <a:ea typeface="Tahoma" panose="020B0604030504040204" pitchFamily="34" charset="0"/>
              <a:cs typeface="Tahoma" panose="020B0604030504040204" pitchFamily="34" charset="0"/>
            </a:endParaRPr>
          </a:p>
        </p:txBody>
      </p:sp>
      <p:sp>
        <p:nvSpPr>
          <p:cNvPr id="52" name="Rectangle 51">
            <a:extLst>
              <a:ext uri="{FF2B5EF4-FFF2-40B4-BE49-F238E27FC236}">
                <a16:creationId xmlns:a16="http://schemas.microsoft.com/office/drawing/2014/main" id="{2C295EC9-FA49-4F80-B7AC-5B993AF85FDD}"/>
              </a:ext>
            </a:extLst>
          </p:cNvPr>
          <p:cNvSpPr/>
          <p:nvPr/>
        </p:nvSpPr>
        <p:spPr bwMode="auto">
          <a:xfrm>
            <a:off x="7332379" y="3281681"/>
            <a:ext cx="212769" cy="212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500">
                <a:solidFill>
                  <a:srgbClr val="003738"/>
                </a:solidFill>
                <a:latin typeface="Tahoma"/>
                <a:ea typeface="Tahoma" panose="020B0604030504040204" pitchFamily="34" charset="0"/>
                <a:cs typeface="Tahoma" panose="020B0604030504040204" pitchFamily="34" charset="0"/>
              </a:rPr>
              <a:t>DNS</a:t>
            </a:r>
            <a:endParaRPr lang="ru-RU" sz="500">
              <a:solidFill>
                <a:srgbClr val="003738"/>
              </a:solidFill>
              <a:latin typeface="Tahoma"/>
              <a:ea typeface="Tahoma" panose="020B0604030504040204" pitchFamily="34" charset="0"/>
              <a:cs typeface="Tahoma" panose="020B0604030504040204" pitchFamily="34" charset="0"/>
            </a:endParaRPr>
          </a:p>
        </p:txBody>
      </p:sp>
      <p:sp>
        <p:nvSpPr>
          <p:cNvPr id="53" name="Rectangle 52">
            <a:extLst>
              <a:ext uri="{FF2B5EF4-FFF2-40B4-BE49-F238E27FC236}">
                <a16:creationId xmlns:a16="http://schemas.microsoft.com/office/drawing/2014/main" id="{A03BB55B-0E14-4951-A039-E007A93658AF}"/>
              </a:ext>
            </a:extLst>
          </p:cNvPr>
          <p:cNvSpPr/>
          <p:nvPr/>
        </p:nvSpPr>
        <p:spPr bwMode="auto">
          <a:xfrm>
            <a:off x="7569196" y="3281681"/>
            <a:ext cx="212769" cy="212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500">
                <a:solidFill>
                  <a:srgbClr val="003738"/>
                </a:solidFill>
                <a:latin typeface="Tahoma"/>
                <a:ea typeface="Tahoma" panose="020B0604030504040204" pitchFamily="34" charset="0"/>
                <a:cs typeface="Tahoma" panose="020B0604030504040204" pitchFamily="34" charset="0"/>
              </a:rPr>
              <a:t>Replica</a:t>
            </a:r>
            <a:endParaRPr lang="ru-RU" sz="500">
              <a:solidFill>
                <a:srgbClr val="003738"/>
              </a:solidFill>
              <a:latin typeface="Tahoma"/>
              <a:ea typeface="Tahoma" panose="020B0604030504040204" pitchFamily="34" charset="0"/>
              <a:cs typeface="Tahoma" panose="020B0604030504040204" pitchFamily="34" charset="0"/>
            </a:endParaRPr>
          </a:p>
        </p:txBody>
      </p:sp>
      <p:sp>
        <p:nvSpPr>
          <p:cNvPr id="54" name="Rectangle 53">
            <a:extLst>
              <a:ext uri="{FF2B5EF4-FFF2-40B4-BE49-F238E27FC236}">
                <a16:creationId xmlns:a16="http://schemas.microsoft.com/office/drawing/2014/main" id="{2E617019-C005-4E66-8FC7-E3B7F7D90D32}"/>
              </a:ext>
            </a:extLst>
          </p:cNvPr>
          <p:cNvSpPr/>
          <p:nvPr/>
        </p:nvSpPr>
        <p:spPr bwMode="auto">
          <a:xfrm>
            <a:off x="7806013" y="3281681"/>
            <a:ext cx="212769" cy="2127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500">
                <a:solidFill>
                  <a:srgbClr val="003738"/>
                </a:solidFill>
                <a:latin typeface="Tahoma"/>
                <a:ea typeface="Tahoma" panose="020B0604030504040204" pitchFamily="34" charset="0"/>
                <a:cs typeface="Tahoma" panose="020B0604030504040204" pitchFamily="34" charset="0"/>
              </a:rPr>
              <a:t>Replica</a:t>
            </a:r>
            <a:endParaRPr lang="ru-RU" sz="500">
              <a:solidFill>
                <a:srgbClr val="003738"/>
              </a:solidFill>
              <a:latin typeface="Tahoma"/>
              <a:ea typeface="Tahoma" panose="020B0604030504040204" pitchFamily="34" charset="0"/>
              <a:cs typeface="Tahoma" panose="020B0604030504040204" pitchFamily="34" charset="0"/>
            </a:endParaRPr>
          </a:p>
        </p:txBody>
      </p:sp>
      <p:cxnSp>
        <p:nvCxnSpPr>
          <p:cNvPr id="55" name="Straight Connector 54">
            <a:extLst>
              <a:ext uri="{FF2B5EF4-FFF2-40B4-BE49-F238E27FC236}">
                <a16:creationId xmlns:a16="http://schemas.microsoft.com/office/drawing/2014/main" id="{9EE23DD1-A71A-4E01-8608-6ADACA035808}"/>
              </a:ext>
            </a:extLst>
          </p:cNvPr>
          <p:cNvCxnSpPr>
            <a:cxnSpLocks/>
          </p:cNvCxnSpPr>
          <p:nvPr/>
        </p:nvCxnSpPr>
        <p:spPr>
          <a:xfrm flipV="1">
            <a:off x="7548461" y="2953653"/>
            <a:ext cx="0" cy="324000"/>
          </a:xfrm>
          <a:prstGeom prst="line">
            <a:avLst/>
          </a:prstGeom>
          <a:ln w="190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B200286-81E0-4474-9B43-F801735678C6}"/>
              </a:ext>
            </a:extLst>
          </p:cNvPr>
          <p:cNvCxnSpPr>
            <a:cxnSpLocks/>
          </p:cNvCxnSpPr>
          <p:nvPr/>
        </p:nvCxnSpPr>
        <p:spPr>
          <a:xfrm>
            <a:off x="3676093" y="4109085"/>
            <a:ext cx="895312" cy="0"/>
          </a:xfrm>
          <a:prstGeom prst="straightConnector1">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DDFDF6A-1228-45A0-9999-7F9EEE275DDF}"/>
              </a:ext>
            </a:extLst>
          </p:cNvPr>
          <p:cNvCxnSpPr>
            <a:cxnSpLocks/>
          </p:cNvCxnSpPr>
          <p:nvPr/>
        </p:nvCxnSpPr>
        <p:spPr>
          <a:xfrm>
            <a:off x="5191676" y="4109085"/>
            <a:ext cx="1005287" cy="0"/>
          </a:xfrm>
          <a:prstGeom prst="straightConnector1">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9A6E4AF-DD4E-443F-BB31-F8BF5563EA55}"/>
              </a:ext>
            </a:extLst>
          </p:cNvPr>
          <p:cNvCxnSpPr>
            <a:cxnSpLocks/>
          </p:cNvCxnSpPr>
          <p:nvPr/>
        </p:nvCxnSpPr>
        <p:spPr>
          <a:xfrm>
            <a:off x="6703869" y="4109085"/>
            <a:ext cx="391692" cy="0"/>
          </a:xfrm>
          <a:prstGeom prst="straightConnector1">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7518B00-CBC9-4E3B-B78E-CF9C9A36E6A2}"/>
              </a:ext>
            </a:extLst>
          </p:cNvPr>
          <p:cNvCxnSpPr>
            <a:cxnSpLocks/>
          </p:cNvCxnSpPr>
          <p:nvPr/>
        </p:nvCxnSpPr>
        <p:spPr>
          <a:xfrm>
            <a:off x="2622231" y="4109085"/>
            <a:ext cx="602333" cy="0"/>
          </a:xfrm>
          <a:prstGeom prst="straightConnector1">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8E51214-D503-4CFE-854D-0E37A7D1728B}"/>
              </a:ext>
            </a:extLst>
          </p:cNvPr>
          <p:cNvSpPr txBox="1"/>
          <p:nvPr/>
        </p:nvSpPr>
        <p:spPr>
          <a:xfrm>
            <a:off x="365693" y="4595204"/>
            <a:ext cx="1448208" cy="200055"/>
          </a:xfrm>
          <a:prstGeom prst="rect">
            <a:avLst/>
          </a:prstGeom>
        </p:spPr>
        <p:txBody>
          <a:bodyPr wrap="square" rtlCol="0" anchor="ctr">
            <a:spAutoFit/>
          </a:bodyPr>
          <a:lstStyle/>
          <a:p>
            <a:pPr algn="ctr" defTabSz="685783"/>
            <a:r>
              <a:rPr lang="en-US" sz="700">
                <a:solidFill>
                  <a:schemeClr val="bg1"/>
                </a:solidFill>
                <a:latin typeface="Tahoma"/>
              </a:rPr>
              <a:t>Transport Service</a:t>
            </a:r>
            <a:endParaRPr lang="ru-RU" sz="700">
              <a:solidFill>
                <a:schemeClr val="bg1"/>
              </a:solidFill>
              <a:latin typeface="Tahoma"/>
            </a:endParaRPr>
          </a:p>
        </p:txBody>
      </p:sp>
      <p:sp>
        <p:nvSpPr>
          <p:cNvPr id="65" name="TextBox 64">
            <a:extLst>
              <a:ext uri="{FF2B5EF4-FFF2-40B4-BE49-F238E27FC236}">
                <a16:creationId xmlns:a16="http://schemas.microsoft.com/office/drawing/2014/main" id="{95B6B2FD-6F36-4575-90CD-592E834CA417}"/>
              </a:ext>
            </a:extLst>
          </p:cNvPr>
          <p:cNvSpPr txBox="1"/>
          <p:nvPr/>
        </p:nvSpPr>
        <p:spPr>
          <a:xfrm>
            <a:off x="2895785" y="4589171"/>
            <a:ext cx="1448208" cy="200055"/>
          </a:xfrm>
          <a:prstGeom prst="rect">
            <a:avLst/>
          </a:prstGeom>
        </p:spPr>
        <p:txBody>
          <a:bodyPr wrap="square" rtlCol="0" anchor="ctr">
            <a:spAutoFit/>
          </a:bodyPr>
          <a:lstStyle/>
          <a:p>
            <a:pPr algn="ctr" defTabSz="685783"/>
            <a:r>
              <a:rPr lang="en-US" sz="700" dirty="0">
                <a:solidFill>
                  <a:schemeClr val="bg1"/>
                </a:solidFill>
                <a:latin typeface="Tahoma"/>
              </a:rPr>
              <a:t>Transport Service</a:t>
            </a:r>
            <a:endParaRPr lang="ru-RU" sz="700" dirty="0">
              <a:solidFill>
                <a:schemeClr val="bg1"/>
              </a:solidFill>
              <a:latin typeface="Tahoma"/>
            </a:endParaRPr>
          </a:p>
        </p:txBody>
      </p:sp>
      <p:sp>
        <p:nvSpPr>
          <p:cNvPr id="67" name="TextBox 66">
            <a:extLst>
              <a:ext uri="{FF2B5EF4-FFF2-40B4-BE49-F238E27FC236}">
                <a16:creationId xmlns:a16="http://schemas.microsoft.com/office/drawing/2014/main" id="{A15D35A7-40F6-4B5E-8B83-CEE0E4796468}"/>
              </a:ext>
            </a:extLst>
          </p:cNvPr>
          <p:cNvSpPr txBox="1"/>
          <p:nvPr/>
        </p:nvSpPr>
        <p:spPr>
          <a:xfrm>
            <a:off x="5785073" y="4595204"/>
            <a:ext cx="1448208" cy="200055"/>
          </a:xfrm>
          <a:prstGeom prst="rect">
            <a:avLst/>
          </a:prstGeom>
        </p:spPr>
        <p:txBody>
          <a:bodyPr wrap="square" rtlCol="0" anchor="ctr">
            <a:spAutoFit/>
          </a:bodyPr>
          <a:lstStyle/>
          <a:p>
            <a:pPr algn="ctr" defTabSz="685783"/>
            <a:r>
              <a:rPr lang="en-US" sz="700">
                <a:solidFill>
                  <a:schemeClr val="bg1"/>
                </a:solidFill>
                <a:latin typeface="Tahoma"/>
              </a:rPr>
              <a:t>Transport Service</a:t>
            </a:r>
            <a:endParaRPr lang="ru-RU" sz="700">
              <a:solidFill>
                <a:schemeClr val="bg1"/>
              </a:solidFill>
              <a:latin typeface="Tahoma"/>
            </a:endParaRPr>
          </a:p>
        </p:txBody>
      </p:sp>
      <p:sp>
        <p:nvSpPr>
          <p:cNvPr id="68" name="TextBox 67">
            <a:extLst>
              <a:ext uri="{FF2B5EF4-FFF2-40B4-BE49-F238E27FC236}">
                <a16:creationId xmlns:a16="http://schemas.microsoft.com/office/drawing/2014/main" id="{9665012F-43C6-4B7F-A3DE-FB8AB78AD178}"/>
              </a:ext>
            </a:extLst>
          </p:cNvPr>
          <p:cNvSpPr txBox="1"/>
          <p:nvPr/>
        </p:nvSpPr>
        <p:spPr>
          <a:xfrm>
            <a:off x="4619014" y="4298627"/>
            <a:ext cx="580916" cy="276999"/>
          </a:xfrm>
          <a:prstGeom prst="rect">
            <a:avLst/>
          </a:prstGeom>
        </p:spPr>
        <p:txBody>
          <a:bodyPr wrap="square" rtlCol="0" anchor="ctr">
            <a:spAutoFit/>
          </a:bodyPr>
          <a:lstStyle/>
          <a:p>
            <a:pPr algn="ctr" defTabSz="685783"/>
            <a:r>
              <a:rPr lang="en-US" sz="1200">
                <a:solidFill>
                  <a:schemeClr val="bg1"/>
                </a:solidFill>
                <a:latin typeface="Tahoma"/>
              </a:rPr>
              <a:t>WAN</a:t>
            </a:r>
            <a:endParaRPr lang="ru-RU" sz="1200">
              <a:solidFill>
                <a:schemeClr val="bg1"/>
              </a:solidFill>
              <a:latin typeface="Tahoma"/>
            </a:endParaRPr>
          </a:p>
        </p:txBody>
      </p:sp>
      <p:cxnSp>
        <p:nvCxnSpPr>
          <p:cNvPr id="70" name="Straight Arrow Connector 69">
            <a:extLst>
              <a:ext uri="{FF2B5EF4-FFF2-40B4-BE49-F238E27FC236}">
                <a16:creationId xmlns:a16="http://schemas.microsoft.com/office/drawing/2014/main" id="{476739E6-EE3B-4C1F-981A-9A304C29CB91}"/>
              </a:ext>
            </a:extLst>
          </p:cNvPr>
          <p:cNvCxnSpPr/>
          <p:nvPr/>
        </p:nvCxnSpPr>
        <p:spPr>
          <a:xfrm flipH="1">
            <a:off x="2013815" y="4689198"/>
            <a:ext cx="709569" cy="0"/>
          </a:xfrm>
          <a:prstGeom prst="straightConnector1">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023D3038-A18D-492E-810D-2E45F92C9F34}"/>
              </a:ext>
            </a:extLst>
          </p:cNvPr>
          <p:cNvSpPr/>
          <p:nvPr/>
        </p:nvSpPr>
        <p:spPr>
          <a:xfrm>
            <a:off x="2966360" y="1875072"/>
            <a:ext cx="534121" cy="215444"/>
          </a:xfrm>
          <a:prstGeom prst="rect">
            <a:avLst/>
          </a:prstGeom>
        </p:spPr>
        <p:txBody>
          <a:bodyPr wrap="none" rtlCol="0" anchor="ctr">
            <a:spAutoFit/>
          </a:bodyPr>
          <a:lstStyle/>
          <a:p>
            <a:pPr algn="ctr" defTabSz="685783"/>
            <a:r>
              <a:rPr lang="en-GB" sz="800" err="1">
                <a:solidFill>
                  <a:schemeClr val="bg1"/>
                </a:solidFill>
                <a:latin typeface="Tahoma"/>
              </a:rPr>
              <a:t>vCenter</a:t>
            </a:r>
            <a:endParaRPr lang="ru-RU" sz="800">
              <a:solidFill>
                <a:schemeClr val="bg1"/>
              </a:solidFill>
              <a:latin typeface="Tahoma"/>
            </a:endParaRPr>
          </a:p>
        </p:txBody>
      </p:sp>
      <p:cxnSp>
        <p:nvCxnSpPr>
          <p:cNvPr id="76" name="Straight Arrow Connector 75">
            <a:extLst>
              <a:ext uri="{FF2B5EF4-FFF2-40B4-BE49-F238E27FC236}">
                <a16:creationId xmlns:a16="http://schemas.microsoft.com/office/drawing/2014/main" id="{09206CDB-D13B-4098-938C-80E0E685AF2D}"/>
              </a:ext>
            </a:extLst>
          </p:cNvPr>
          <p:cNvCxnSpPr>
            <a:cxnSpLocks/>
          </p:cNvCxnSpPr>
          <p:nvPr/>
        </p:nvCxnSpPr>
        <p:spPr>
          <a:xfrm>
            <a:off x="1325862" y="1670685"/>
            <a:ext cx="1584000" cy="0"/>
          </a:xfrm>
          <a:prstGeom prst="straightConnector1">
            <a:avLst/>
          </a:prstGeom>
          <a:ln w="12700">
            <a:solidFill>
              <a:srgbClr val="00B4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DF6269D-1645-42F4-9977-714C8CF91033}"/>
              </a:ext>
            </a:extLst>
          </p:cNvPr>
          <p:cNvCxnSpPr>
            <a:cxnSpLocks/>
          </p:cNvCxnSpPr>
          <p:nvPr/>
        </p:nvCxnSpPr>
        <p:spPr>
          <a:xfrm flipV="1">
            <a:off x="7784362" y="2614285"/>
            <a:ext cx="0" cy="345368"/>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39B14617-B5D3-4071-BC0B-FAD2F767FFA4}"/>
              </a:ext>
            </a:extLst>
          </p:cNvPr>
          <p:cNvSpPr txBox="1"/>
          <p:nvPr/>
        </p:nvSpPr>
        <p:spPr>
          <a:xfrm>
            <a:off x="7491501" y="2355215"/>
            <a:ext cx="603050" cy="215444"/>
          </a:xfrm>
          <a:prstGeom prst="rect">
            <a:avLst/>
          </a:prstGeom>
        </p:spPr>
        <p:txBody>
          <a:bodyPr wrap="none" rtlCol="0" anchor="ctr">
            <a:spAutoFit/>
          </a:bodyPr>
          <a:lstStyle/>
          <a:p>
            <a:pPr algn="ctr" defTabSz="685783"/>
            <a:r>
              <a:rPr lang="en-US" sz="800" dirty="0">
                <a:solidFill>
                  <a:schemeClr val="bg1"/>
                </a:solidFill>
                <a:latin typeface="Tahoma"/>
              </a:rPr>
              <a:t>SQL </a:t>
            </a:r>
            <a:r>
              <a:rPr lang="ko-KR" altLang="en-US" sz="800" dirty="0">
                <a:solidFill>
                  <a:schemeClr val="bg1"/>
                </a:solidFill>
                <a:latin typeface="Tahoma"/>
              </a:rPr>
              <a:t>서버</a:t>
            </a:r>
            <a:endParaRPr lang="ru-RU" sz="800" dirty="0">
              <a:solidFill>
                <a:schemeClr val="bg1"/>
              </a:solidFill>
              <a:latin typeface="Tahoma"/>
            </a:endParaRPr>
          </a:p>
        </p:txBody>
      </p:sp>
      <p:cxnSp>
        <p:nvCxnSpPr>
          <p:cNvPr id="81" name="Straight Connector 80">
            <a:extLst>
              <a:ext uri="{FF2B5EF4-FFF2-40B4-BE49-F238E27FC236}">
                <a16:creationId xmlns:a16="http://schemas.microsoft.com/office/drawing/2014/main" id="{F9550EF3-069A-49DE-AC46-17EF2FA0749B}"/>
              </a:ext>
            </a:extLst>
          </p:cNvPr>
          <p:cNvCxnSpPr>
            <a:cxnSpLocks/>
          </p:cNvCxnSpPr>
          <p:nvPr/>
        </p:nvCxnSpPr>
        <p:spPr>
          <a:xfrm flipV="1">
            <a:off x="8582962" y="2307617"/>
            <a:ext cx="0" cy="648000"/>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FEA5DF4-07C9-402C-896E-8F4FAB2B79BB}"/>
              </a:ext>
            </a:extLst>
          </p:cNvPr>
          <p:cNvSpPr/>
          <p:nvPr/>
        </p:nvSpPr>
        <p:spPr>
          <a:xfrm>
            <a:off x="8315902" y="1910161"/>
            <a:ext cx="534121" cy="215444"/>
          </a:xfrm>
          <a:prstGeom prst="rect">
            <a:avLst/>
          </a:prstGeom>
        </p:spPr>
        <p:txBody>
          <a:bodyPr wrap="none" rtlCol="0" anchor="ctr">
            <a:spAutoFit/>
          </a:bodyPr>
          <a:lstStyle/>
          <a:p>
            <a:pPr algn="ctr" defTabSz="685783"/>
            <a:r>
              <a:rPr lang="en-GB" sz="800" err="1">
                <a:solidFill>
                  <a:schemeClr val="bg1"/>
                </a:solidFill>
                <a:latin typeface="Tahoma"/>
              </a:rPr>
              <a:t>vCenter</a:t>
            </a:r>
            <a:endParaRPr lang="ru-RU" sz="800">
              <a:solidFill>
                <a:schemeClr val="bg1"/>
              </a:solidFill>
              <a:latin typeface="Tahoma"/>
            </a:endParaRPr>
          </a:p>
        </p:txBody>
      </p:sp>
      <p:cxnSp>
        <p:nvCxnSpPr>
          <p:cNvPr id="86" name="Straight Connector 85">
            <a:extLst>
              <a:ext uri="{FF2B5EF4-FFF2-40B4-BE49-F238E27FC236}">
                <a16:creationId xmlns:a16="http://schemas.microsoft.com/office/drawing/2014/main" id="{B6229111-4414-42C9-AC26-1C27F4915BEC}"/>
              </a:ext>
            </a:extLst>
          </p:cNvPr>
          <p:cNvCxnSpPr>
            <a:cxnSpLocks/>
          </p:cNvCxnSpPr>
          <p:nvPr/>
        </p:nvCxnSpPr>
        <p:spPr>
          <a:xfrm flipV="1">
            <a:off x="6952783" y="2017883"/>
            <a:ext cx="0" cy="937735"/>
          </a:xfrm>
          <a:prstGeom prst="line">
            <a:avLst/>
          </a:prstGeom>
          <a:ln w="1905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F0FC3D2-4D4C-4EB0-96E0-9FA93264B8BF}"/>
              </a:ext>
            </a:extLst>
          </p:cNvPr>
          <p:cNvCxnSpPr>
            <a:cxnSpLocks/>
          </p:cNvCxnSpPr>
          <p:nvPr/>
        </p:nvCxnSpPr>
        <p:spPr>
          <a:xfrm>
            <a:off x="1325863" y="1341244"/>
            <a:ext cx="5378007" cy="0"/>
          </a:xfrm>
          <a:prstGeom prst="straightConnector1">
            <a:avLst/>
          </a:prstGeom>
          <a:ln w="12700">
            <a:solidFill>
              <a:srgbClr val="00B492"/>
            </a:solidFill>
            <a:headEnd type="triangle" w="med" len="med"/>
            <a:tailEnd type="none" w="med" len="sm"/>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88A2BB5-38A5-4956-B9F2-FA54A51A74AA}"/>
              </a:ext>
            </a:extLst>
          </p:cNvPr>
          <p:cNvSpPr txBox="1"/>
          <p:nvPr/>
        </p:nvSpPr>
        <p:spPr>
          <a:xfrm>
            <a:off x="2368600" y="1096048"/>
            <a:ext cx="3262826" cy="246221"/>
          </a:xfrm>
          <a:prstGeom prst="rect">
            <a:avLst/>
          </a:prstGeom>
        </p:spPr>
        <p:txBody>
          <a:bodyPr wrap="square" rtlCol="0" anchor="ctr">
            <a:spAutoFit/>
          </a:bodyPr>
          <a:lstStyle/>
          <a:p>
            <a:pPr algn="ctr" defTabSz="685783"/>
            <a:r>
              <a:rPr lang="en-US" sz="1000" dirty="0">
                <a:solidFill>
                  <a:schemeClr val="bg1"/>
                </a:solidFill>
                <a:latin typeface="Tahoma"/>
              </a:rPr>
              <a:t>VAO – VBR </a:t>
            </a:r>
            <a:r>
              <a:rPr lang="ko-KR" altLang="en-US" sz="1000" dirty="0">
                <a:solidFill>
                  <a:schemeClr val="bg1"/>
                </a:solidFill>
                <a:latin typeface="Tahoma"/>
              </a:rPr>
              <a:t>통신</a:t>
            </a:r>
            <a:r>
              <a:rPr lang="en-US" sz="1000" dirty="0">
                <a:solidFill>
                  <a:schemeClr val="bg1"/>
                </a:solidFill>
                <a:latin typeface="Tahoma"/>
              </a:rPr>
              <a:t> (HTTPS)</a:t>
            </a:r>
            <a:endParaRPr lang="ru-RU" sz="1000" dirty="0">
              <a:solidFill>
                <a:schemeClr val="bg1"/>
              </a:solidFill>
              <a:latin typeface="Tahoma"/>
            </a:endParaRPr>
          </a:p>
        </p:txBody>
      </p:sp>
      <p:sp>
        <p:nvSpPr>
          <p:cNvPr id="115" name="TextBox 114">
            <a:extLst>
              <a:ext uri="{FF2B5EF4-FFF2-40B4-BE49-F238E27FC236}">
                <a16:creationId xmlns:a16="http://schemas.microsoft.com/office/drawing/2014/main" id="{FB4C1B77-0FE3-48DA-829F-50385570F288}"/>
              </a:ext>
            </a:extLst>
          </p:cNvPr>
          <p:cNvSpPr txBox="1"/>
          <p:nvPr/>
        </p:nvSpPr>
        <p:spPr>
          <a:xfrm>
            <a:off x="6644847" y="1747531"/>
            <a:ext cx="615874" cy="215444"/>
          </a:xfrm>
          <a:prstGeom prst="rect">
            <a:avLst/>
          </a:prstGeom>
        </p:spPr>
        <p:txBody>
          <a:bodyPr wrap="none" rtlCol="0" anchor="ctr">
            <a:spAutoFit/>
          </a:bodyPr>
          <a:lstStyle/>
          <a:p>
            <a:pPr algn="ctr" defTabSz="685783"/>
            <a:r>
              <a:rPr lang="en-US" sz="800" dirty="0">
                <a:solidFill>
                  <a:schemeClr val="bg1"/>
                </a:solidFill>
                <a:latin typeface="Tahoma"/>
              </a:rPr>
              <a:t>VAO </a:t>
            </a:r>
            <a:r>
              <a:rPr lang="ko-KR" altLang="en-US" sz="800" dirty="0">
                <a:solidFill>
                  <a:schemeClr val="bg1"/>
                </a:solidFill>
                <a:latin typeface="Tahoma"/>
              </a:rPr>
              <a:t>서버</a:t>
            </a:r>
            <a:endParaRPr lang="ru-RU" sz="800" dirty="0">
              <a:solidFill>
                <a:schemeClr val="bg1"/>
              </a:solidFill>
              <a:latin typeface="Tahoma"/>
            </a:endParaRPr>
          </a:p>
        </p:txBody>
      </p:sp>
      <p:sp>
        <p:nvSpPr>
          <p:cNvPr id="122" name="TextBox 121">
            <a:extLst>
              <a:ext uri="{FF2B5EF4-FFF2-40B4-BE49-F238E27FC236}">
                <a16:creationId xmlns:a16="http://schemas.microsoft.com/office/drawing/2014/main" id="{F840C529-F482-42B3-AFD1-1B7B67836542}"/>
              </a:ext>
            </a:extLst>
          </p:cNvPr>
          <p:cNvSpPr txBox="1"/>
          <p:nvPr/>
        </p:nvSpPr>
        <p:spPr>
          <a:xfrm>
            <a:off x="1258882" y="815420"/>
            <a:ext cx="1779800" cy="307777"/>
          </a:xfrm>
          <a:prstGeom prst="rect">
            <a:avLst/>
          </a:prstGeom>
        </p:spPr>
        <p:txBody>
          <a:bodyPr wrap="square" rtlCol="0" anchor="ctr">
            <a:spAutoFit/>
          </a:bodyPr>
          <a:lstStyle>
            <a:defPPr>
              <a:defRPr lang="en-US"/>
            </a:defPPr>
            <a:lvl1pPr algn="ctr">
              <a:defRPr sz="1800" b="1">
                <a:solidFill>
                  <a:schemeClr val="tx1">
                    <a:lumMod val="65000"/>
                    <a:lumOff val="35000"/>
                  </a:schemeClr>
                </a:solidFill>
              </a:defRPr>
            </a:lvl1pPr>
          </a:lstStyle>
          <a:p>
            <a:pPr defTabSz="685783"/>
            <a:r>
              <a:rPr lang="ko-KR" altLang="en-US" sz="1400" b="0" dirty="0">
                <a:solidFill>
                  <a:schemeClr val="bg1"/>
                </a:solidFill>
                <a:latin typeface="Tahoma"/>
              </a:rPr>
              <a:t>운영 환경</a:t>
            </a:r>
            <a:endParaRPr lang="ru-RU" sz="1400" b="0" dirty="0">
              <a:solidFill>
                <a:schemeClr val="bg1"/>
              </a:solidFill>
              <a:latin typeface="Tahoma"/>
            </a:endParaRPr>
          </a:p>
        </p:txBody>
      </p:sp>
      <p:sp>
        <p:nvSpPr>
          <p:cNvPr id="123" name="TextBox 122">
            <a:extLst>
              <a:ext uri="{FF2B5EF4-FFF2-40B4-BE49-F238E27FC236}">
                <a16:creationId xmlns:a16="http://schemas.microsoft.com/office/drawing/2014/main" id="{53A0799C-A0BE-4AA2-83D7-6AFA414F8665}"/>
              </a:ext>
            </a:extLst>
          </p:cNvPr>
          <p:cNvSpPr txBox="1"/>
          <p:nvPr/>
        </p:nvSpPr>
        <p:spPr>
          <a:xfrm>
            <a:off x="7398568" y="815420"/>
            <a:ext cx="665258" cy="307777"/>
          </a:xfrm>
          <a:prstGeom prst="rect">
            <a:avLst/>
          </a:prstGeom>
        </p:spPr>
        <p:txBody>
          <a:bodyPr wrap="square" rtlCol="0" anchor="ctr">
            <a:spAutoFit/>
          </a:bodyPr>
          <a:lstStyle/>
          <a:p>
            <a:pPr algn="ctr" defTabSz="685783"/>
            <a:r>
              <a:rPr lang="en-US" sz="1400">
                <a:solidFill>
                  <a:schemeClr val="bg1"/>
                </a:solidFill>
                <a:latin typeface="Tahoma"/>
              </a:rPr>
              <a:t>DR</a:t>
            </a:r>
            <a:endParaRPr lang="ru-RU" sz="1400">
              <a:solidFill>
                <a:schemeClr val="bg1"/>
              </a:solidFill>
              <a:latin typeface="Tahoma"/>
            </a:endParaRPr>
          </a:p>
        </p:txBody>
      </p:sp>
      <p:cxnSp>
        <p:nvCxnSpPr>
          <p:cNvPr id="128" name="Straight Arrow Connector 127">
            <a:extLst>
              <a:ext uri="{FF2B5EF4-FFF2-40B4-BE49-F238E27FC236}">
                <a16:creationId xmlns:a16="http://schemas.microsoft.com/office/drawing/2014/main" id="{8736AA33-27FE-4103-95B0-FF9CDD8B86EC}"/>
              </a:ext>
            </a:extLst>
          </p:cNvPr>
          <p:cNvCxnSpPr>
            <a:cxnSpLocks/>
          </p:cNvCxnSpPr>
          <p:nvPr/>
        </p:nvCxnSpPr>
        <p:spPr>
          <a:xfrm>
            <a:off x="7241091" y="1630044"/>
            <a:ext cx="1074810" cy="0"/>
          </a:xfrm>
          <a:prstGeom prst="straightConnector1">
            <a:avLst/>
          </a:prstGeom>
          <a:ln w="12700">
            <a:solidFill>
              <a:srgbClr val="00B49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6EF38C3-0CD0-D34C-BAAB-122DB775E3E5}"/>
              </a:ext>
            </a:extLst>
          </p:cNvPr>
          <p:cNvSpPr txBox="1"/>
          <p:nvPr/>
        </p:nvSpPr>
        <p:spPr>
          <a:xfrm>
            <a:off x="5364388" y="2224884"/>
            <a:ext cx="1143263" cy="461665"/>
          </a:xfrm>
          <a:prstGeom prst="rect">
            <a:avLst/>
          </a:prstGeom>
        </p:spPr>
        <p:txBody>
          <a:bodyPr wrap="none" rtlCol="0" anchor="ctr">
            <a:spAutoFit/>
          </a:bodyPr>
          <a:lstStyle/>
          <a:p>
            <a:pPr algn="ctr" defTabSz="685783"/>
            <a:r>
              <a:rPr lang="en-US" sz="800" dirty="0">
                <a:solidFill>
                  <a:schemeClr val="bg1"/>
                </a:solidFill>
                <a:latin typeface="Tahoma"/>
              </a:rPr>
              <a:t>Veeam</a:t>
            </a:r>
          </a:p>
          <a:p>
            <a:pPr algn="ctr" defTabSz="685783"/>
            <a:r>
              <a:rPr lang="en-US" sz="800" dirty="0">
                <a:solidFill>
                  <a:schemeClr val="bg1"/>
                </a:solidFill>
                <a:latin typeface="Tahoma"/>
              </a:rPr>
              <a:t>Backup &amp; Replication</a:t>
            </a:r>
          </a:p>
          <a:p>
            <a:pPr algn="ctr" defTabSz="685783"/>
            <a:r>
              <a:rPr lang="ko-KR" altLang="en-US" sz="800" dirty="0">
                <a:solidFill>
                  <a:schemeClr val="bg1"/>
                </a:solidFill>
                <a:latin typeface="Tahoma"/>
              </a:rPr>
              <a:t>서버</a:t>
            </a:r>
            <a:endParaRPr lang="ru-RU" sz="800" dirty="0">
              <a:solidFill>
                <a:schemeClr val="bg1"/>
              </a:solidFill>
              <a:latin typeface="Tahoma"/>
            </a:endParaRPr>
          </a:p>
        </p:txBody>
      </p:sp>
      <p:cxnSp>
        <p:nvCxnSpPr>
          <p:cNvPr id="88" name="Straight Arrow Connector 87">
            <a:extLst>
              <a:ext uri="{FF2B5EF4-FFF2-40B4-BE49-F238E27FC236}">
                <a16:creationId xmlns:a16="http://schemas.microsoft.com/office/drawing/2014/main" id="{76965F59-A03F-7C46-8FFF-5CCEC1855580}"/>
              </a:ext>
            </a:extLst>
          </p:cNvPr>
          <p:cNvCxnSpPr>
            <a:cxnSpLocks/>
          </p:cNvCxnSpPr>
          <p:nvPr/>
        </p:nvCxnSpPr>
        <p:spPr>
          <a:xfrm>
            <a:off x="6190108" y="2147924"/>
            <a:ext cx="1584000" cy="0"/>
          </a:xfrm>
          <a:prstGeom prst="straightConnector1">
            <a:avLst/>
          </a:prstGeom>
          <a:ln w="12700">
            <a:solidFill>
              <a:srgbClr val="00B49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610B9131-6520-420D-905F-73F2A2C017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1116" y="1266660"/>
            <a:ext cx="381000" cy="495300"/>
          </a:xfrm>
          <a:prstGeom prst="rect">
            <a:avLst/>
          </a:prstGeom>
        </p:spPr>
      </p:pic>
      <p:pic>
        <p:nvPicPr>
          <p:cNvPr id="7" name="Graphic 6">
            <a:extLst>
              <a:ext uri="{FF2B5EF4-FFF2-40B4-BE49-F238E27FC236}">
                <a16:creationId xmlns:a16="http://schemas.microsoft.com/office/drawing/2014/main" id="{70BC7C82-1B34-476F-AE02-7B6A79A040B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8512" y="1866785"/>
            <a:ext cx="381000" cy="495300"/>
          </a:xfrm>
          <a:prstGeom prst="rect">
            <a:avLst/>
          </a:prstGeom>
        </p:spPr>
      </p:pic>
      <p:pic>
        <p:nvPicPr>
          <p:cNvPr id="9" name="Graphic 8">
            <a:extLst>
              <a:ext uri="{FF2B5EF4-FFF2-40B4-BE49-F238E27FC236}">
                <a16:creationId xmlns:a16="http://schemas.microsoft.com/office/drawing/2014/main" id="{3A4FAF76-4365-48B3-B843-820C7A8108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3541" y="3781702"/>
            <a:ext cx="352425" cy="371475"/>
          </a:xfrm>
          <a:prstGeom prst="rect">
            <a:avLst/>
          </a:prstGeom>
        </p:spPr>
      </p:pic>
      <p:pic>
        <p:nvPicPr>
          <p:cNvPr id="10" name="Graphic 9">
            <a:extLst>
              <a:ext uri="{FF2B5EF4-FFF2-40B4-BE49-F238E27FC236}">
                <a16:creationId xmlns:a16="http://schemas.microsoft.com/office/drawing/2014/main" id="{87B131E9-9B20-4411-B1FC-00395D08F9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8633" y="3293022"/>
            <a:ext cx="872197" cy="840287"/>
          </a:xfrm>
          <a:prstGeom prst="rect">
            <a:avLst/>
          </a:prstGeom>
        </p:spPr>
      </p:pic>
      <p:pic>
        <p:nvPicPr>
          <p:cNvPr id="12" name="Graphic 11">
            <a:extLst>
              <a:ext uri="{FF2B5EF4-FFF2-40B4-BE49-F238E27FC236}">
                <a16:creationId xmlns:a16="http://schemas.microsoft.com/office/drawing/2014/main" id="{1A41C891-6BD8-4A02-88DD-85DEEA37B5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54165" y="4000970"/>
            <a:ext cx="266700" cy="266700"/>
          </a:xfrm>
          <a:prstGeom prst="rect">
            <a:avLst/>
          </a:prstGeom>
        </p:spPr>
      </p:pic>
      <p:pic>
        <p:nvPicPr>
          <p:cNvPr id="14" name="Graphic 13">
            <a:extLst>
              <a:ext uri="{FF2B5EF4-FFF2-40B4-BE49-F238E27FC236}">
                <a16:creationId xmlns:a16="http://schemas.microsoft.com/office/drawing/2014/main" id="{E47833C2-8761-405C-BD44-D26615F5E2D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4384" y="4570685"/>
            <a:ext cx="200025" cy="200025"/>
          </a:xfrm>
          <a:prstGeom prst="rect">
            <a:avLst/>
          </a:prstGeom>
        </p:spPr>
      </p:pic>
      <p:pic>
        <p:nvPicPr>
          <p:cNvPr id="90" name="Graphic 89">
            <a:extLst>
              <a:ext uri="{FF2B5EF4-FFF2-40B4-BE49-F238E27FC236}">
                <a16:creationId xmlns:a16="http://schemas.microsoft.com/office/drawing/2014/main" id="{C17683A3-74FE-48FA-9009-34A99C0992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61316" y="4570685"/>
            <a:ext cx="200025" cy="200025"/>
          </a:xfrm>
          <a:prstGeom prst="rect">
            <a:avLst/>
          </a:prstGeom>
        </p:spPr>
      </p:pic>
      <p:pic>
        <p:nvPicPr>
          <p:cNvPr id="91" name="Graphic 90">
            <a:extLst>
              <a:ext uri="{FF2B5EF4-FFF2-40B4-BE49-F238E27FC236}">
                <a16:creationId xmlns:a16="http://schemas.microsoft.com/office/drawing/2014/main" id="{37A21112-FE9E-433C-958B-42A12246B1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98362" y="4622020"/>
            <a:ext cx="200025" cy="200025"/>
          </a:xfrm>
          <a:prstGeom prst="rect">
            <a:avLst/>
          </a:prstGeom>
        </p:spPr>
      </p:pic>
      <p:pic>
        <p:nvPicPr>
          <p:cNvPr id="92" name="Graphic 91">
            <a:extLst>
              <a:ext uri="{FF2B5EF4-FFF2-40B4-BE49-F238E27FC236}">
                <a16:creationId xmlns:a16="http://schemas.microsoft.com/office/drawing/2014/main" id="{E2935425-C665-4F5B-957C-E9AD22AA8D6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86813" y="4000970"/>
            <a:ext cx="266700" cy="266700"/>
          </a:xfrm>
          <a:prstGeom prst="rect">
            <a:avLst/>
          </a:prstGeom>
        </p:spPr>
      </p:pic>
      <p:pic>
        <p:nvPicPr>
          <p:cNvPr id="94" name="Graphic 93">
            <a:extLst>
              <a:ext uri="{FF2B5EF4-FFF2-40B4-BE49-F238E27FC236}">
                <a16:creationId xmlns:a16="http://schemas.microsoft.com/office/drawing/2014/main" id="{3A96AE5C-AC5F-4CA9-8E96-BBEDEE6C34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1122" y="1910161"/>
            <a:ext cx="381000" cy="495300"/>
          </a:xfrm>
          <a:prstGeom prst="rect">
            <a:avLst/>
          </a:prstGeom>
        </p:spPr>
      </p:pic>
      <p:pic>
        <p:nvPicPr>
          <p:cNvPr id="95" name="Graphic 94">
            <a:extLst>
              <a:ext uri="{FF2B5EF4-FFF2-40B4-BE49-F238E27FC236}">
                <a16:creationId xmlns:a16="http://schemas.microsoft.com/office/drawing/2014/main" id="{93EDAFE5-A645-400B-AEED-BB33587828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3776" y="1756964"/>
            <a:ext cx="381000" cy="495300"/>
          </a:xfrm>
          <a:prstGeom prst="rect">
            <a:avLst/>
          </a:prstGeom>
        </p:spPr>
      </p:pic>
      <p:pic>
        <p:nvPicPr>
          <p:cNvPr id="16" name="Graphic 15">
            <a:extLst>
              <a:ext uri="{FF2B5EF4-FFF2-40B4-BE49-F238E27FC236}">
                <a16:creationId xmlns:a16="http://schemas.microsoft.com/office/drawing/2014/main" id="{A93A096F-BAFE-48F4-860C-B31E7BDA169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44887" y="1273327"/>
            <a:ext cx="381000" cy="495300"/>
          </a:xfrm>
          <a:prstGeom prst="rect">
            <a:avLst/>
          </a:prstGeom>
        </p:spPr>
      </p:pic>
      <p:pic>
        <p:nvPicPr>
          <p:cNvPr id="17" name="Graphic 16">
            <a:extLst>
              <a:ext uri="{FF2B5EF4-FFF2-40B4-BE49-F238E27FC236}">
                <a16:creationId xmlns:a16="http://schemas.microsoft.com/office/drawing/2014/main" id="{BAE664E7-BE5C-4195-A7B4-E5494058B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372884" y="1501536"/>
            <a:ext cx="430132" cy="373536"/>
          </a:xfrm>
          <a:prstGeom prst="rect">
            <a:avLst/>
          </a:prstGeom>
        </p:spPr>
      </p:pic>
      <p:pic>
        <p:nvPicPr>
          <p:cNvPr id="96" name="Graphic 95">
            <a:extLst>
              <a:ext uri="{FF2B5EF4-FFF2-40B4-BE49-F238E27FC236}">
                <a16:creationId xmlns:a16="http://schemas.microsoft.com/office/drawing/2014/main" id="{F4971FF7-E2BF-489D-9561-C4A2EEB3705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018354" y="1488127"/>
            <a:ext cx="430132" cy="373536"/>
          </a:xfrm>
          <a:prstGeom prst="rect">
            <a:avLst/>
          </a:prstGeom>
        </p:spPr>
      </p:pic>
      <p:pic>
        <p:nvPicPr>
          <p:cNvPr id="19" name="Graphic 18">
            <a:extLst>
              <a:ext uri="{FF2B5EF4-FFF2-40B4-BE49-F238E27FC236}">
                <a16:creationId xmlns:a16="http://schemas.microsoft.com/office/drawing/2014/main" id="{58BD4957-0765-433D-9D0B-43569F9506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786389" y="3999959"/>
            <a:ext cx="266700" cy="266700"/>
          </a:xfrm>
          <a:prstGeom prst="rect">
            <a:avLst/>
          </a:prstGeom>
        </p:spPr>
      </p:pic>
      <p:sp>
        <p:nvSpPr>
          <p:cNvPr id="23" name="Freeform: Shape 22">
            <a:extLst>
              <a:ext uri="{FF2B5EF4-FFF2-40B4-BE49-F238E27FC236}">
                <a16:creationId xmlns:a16="http://schemas.microsoft.com/office/drawing/2014/main" id="{C5C118BF-D158-4071-8711-C0548C6D56BE}"/>
              </a:ext>
            </a:extLst>
          </p:cNvPr>
          <p:cNvSpPr/>
          <p:nvPr/>
        </p:nvSpPr>
        <p:spPr bwMode="auto">
          <a:xfrm>
            <a:off x="1325862" y="1784350"/>
            <a:ext cx="575963" cy="250825"/>
          </a:xfrm>
          <a:custGeom>
            <a:avLst/>
            <a:gdLst>
              <a:gd name="connsiteX0" fmla="*/ 0 w 549275"/>
              <a:gd name="connsiteY0" fmla="*/ 0 h 250825"/>
              <a:gd name="connsiteX1" fmla="*/ 330200 w 549275"/>
              <a:gd name="connsiteY1" fmla="*/ 0 h 250825"/>
              <a:gd name="connsiteX2" fmla="*/ 330200 w 549275"/>
              <a:gd name="connsiteY2" fmla="*/ 250825 h 250825"/>
              <a:gd name="connsiteX3" fmla="*/ 549275 w 549275"/>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549275" h="250825">
                <a:moveTo>
                  <a:pt x="0" y="0"/>
                </a:moveTo>
                <a:lnTo>
                  <a:pt x="330200" y="0"/>
                </a:lnTo>
                <a:lnTo>
                  <a:pt x="330200" y="250825"/>
                </a:lnTo>
                <a:lnTo>
                  <a:pt x="549275" y="250825"/>
                </a:lnTo>
              </a:path>
            </a:pathLst>
          </a:custGeom>
          <a:noFill/>
          <a:ln w="12700">
            <a:solidFill>
              <a:srgbClr val="00B49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7" name="Freeform: Shape 96">
            <a:extLst>
              <a:ext uri="{FF2B5EF4-FFF2-40B4-BE49-F238E27FC236}">
                <a16:creationId xmlns:a16="http://schemas.microsoft.com/office/drawing/2014/main" id="{CB893680-B217-4B4F-9172-EE609C9926E3}"/>
              </a:ext>
            </a:extLst>
          </p:cNvPr>
          <p:cNvSpPr/>
          <p:nvPr/>
        </p:nvSpPr>
        <p:spPr bwMode="auto">
          <a:xfrm flipH="1">
            <a:off x="2345115" y="1795944"/>
            <a:ext cx="562734" cy="250825"/>
          </a:xfrm>
          <a:custGeom>
            <a:avLst/>
            <a:gdLst>
              <a:gd name="connsiteX0" fmla="*/ 0 w 549275"/>
              <a:gd name="connsiteY0" fmla="*/ 0 h 250825"/>
              <a:gd name="connsiteX1" fmla="*/ 330200 w 549275"/>
              <a:gd name="connsiteY1" fmla="*/ 0 h 250825"/>
              <a:gd name="connsiteX2" fmla="*/ 330200 w 549275"/>
              <a:gd name="connsiteY2" fmla="*/ 250825 h 250825"/>
              <a:gd name="connsiteX3" fmla="*/ 549275 w 549275"/>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549275" h="250825">
                <a:moveTo>
                  <a:pt x="0" y="0"/>
                </a:moveTo>
                <a:lnTo>
                  <a:pt x="330200" y="0"/>
                </a:lnTo>
                <a:lnTo>
                  <a:pt x="330200" y="250825"/>
                </a:lnTo>
                <a:lnTo>
                  <a:pt x="549275" y="250825"/>
                </a:lnTo>
              </a:path>
            </a:pathLst>
          </a:custGeom>
          <a:noFill/>
          <a:ln w="12700">
            <a:solidFill>
              <a:srgbClr val="00B49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8" name="Freeform: Shape 97">
            <a:extLst>
              <a:ext uri="{FF2B5EF4-FFF2-40B4-BE49-F238E27FC236}">
                <a16:creationId xmlns:a16="http://schemas.microsoft.com/office/drawing/2014/main" id="{5435BEC4-CB2D-4A03-8BBD-2087BBECAE49}"/>
              </a:ext>
            </a:extLst>
          </p:cNvPr>
          <p:cNvSpPr/>
          <p:nvPr/>
        </p:nvSpPr>
        <p:spPr bwMode="auto">
          <a:xfrm flipH="1">
            <a:off x="6147478" y="1713047"/>
            <a:ext cx="549275" cy="250825"/>
          </a:xfrm>
          <a:custGeom>
            <a:avLst/>
            <a:gdLst>
              <a:gd name="connsiteX0" fmla="*/ 0 w 549275"/>
              <a:gd name="connsiteY0" fmla="*/ 0 h 250825"/>
              <a:gd name="connsiteX1" fmla="*/ 330200 w 549275"/>
              <a:gd name="connsiteY1" fmla="*/ 0 h 250825"/>
              <a:gd name="connsiteX2" fmla="*/ 330200 w 549275"/>
              <a:gd name="connsiteY2" fmla="*/ 250825 h 250825"/>
              <a:gd name="connsiteX3" fmla="*/ 549275 w 549275"/>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549275" h="250825">
                <a:moveTo>
                  <a:pt x="0" y="0"/>
                </a:moveTo>
                <a:lnTo>
                  <a:pt x="330200" y="0"/>
                </a:lnTo>
                <a:lnTo>
                  <a:pt x="330200" y="250825"/>
                </a:lnTo>
                <a:lnTo>
                  <a:pt x="549275" y="250825"/>
                </a:lnTo>
              </a:path>
            </a:pathLst>
          </a:custGeom>
          <a:noFill/>
          <a:ln w="12700">
            <a:solidFill>
              <a:srgbClr val="00B49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9" name="Freeform: Shape 98">
            <a:extLst>
              <a:ext uri="{FF2B5EF4-FFF2-40B4-BE49-F238E27FC236}">
                <a16:creationId xmlns:a16="http://schemas.microsoft.com/office/drawing/2014/main" id="{ADC486F4-4EAA-4A20-8649-ED69181AE8E9}"/>
              </a:ext>
            </a:extLst>
          </p:cNvPr>
          <p:cNvSpPr/>
          <p:nvPr/>
        </p:nvSpPr>
        <p:spPr bwMode="auto">
          <a:xfrm>
            <a:off x="7236617" y="1743887"/>
            <a:ext cx="381001" cy="250825"/>
          </a:xfrm>
          <a:custGeom>
            <a:avLst/>
            <a:gdLst>
              <a:gd name="connsiteX0" fmla="*/ 0 w 549275"/>
              <a:gd name="connsiteY0" fmla="*/ 0 h 250825"/>
              <a:gd name="connsiteX1" fmla="*/ 330200 w 549275"/>
              <a:gd name="connsiteY1" fmla="*/ 0 h 250825"/>
              <a:gd name="connsiteX2" fmla="*/ 330200 w 549275"/>
              <a:gd name="connsiteY2" fmla="*/ 250825 h 250825"/>
              <a:gd name="connsiteX3" fmla="*/ 549275 w 549275"/>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549275" h="250825">
                <a:moveTo>
                  <a:pt x="0" y="0"/>
                </a:moveTo>
                <a:lnTo>
                  <a:pt x="330200" y="0"/>
                </a:lnTo>
                <a:lnTo>
                  <a:pt x="330200" y="250825"/>
                </a:lnTo>
                <a:lnTo>
                  <a:pt x="549275" y="250825"/>
                </a:lnTo>
              </a:path>
            </a:pathLst>
          </a:custGeom>
          <a:noFill/>
          <a:ln w="12700">
            <a:solidFill>
              <a:srgbClr val="00B49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0" name="Freeform: Shape 99">
            <a:extLst>
              <a:ext uri="{FF2B5EF4-FFF2-40B4-BE49-F238E27FC236}">
                <a16:creationId xmlns:a16="http://schemas.microsoft.com/office/drawing/2014/main" id="{E56FB805-4109-4A92-8405-AD4B567E3E5B}"/>
              </a:ext>
            </a:extLst>
          </p:cNvPr>
          <p:cNvSpPr/>
          <p:nvPr/>
        </p:nvSpPr>
        <p:spPr bwMode="auto">
          <a:xfrm flipH="1">
            <a:off x="7989809" y="1750619"/>
            <a:ext cx="326091" cy="250825"/>
          </a:xfrm>
          <a:custGeom>
            <a:avLst/>
            <a:gdLst>
              <a:gd name="connsiteX0" fmla="*/ 0 w 549275"/>
              <a:gd name="connsiteY0" fmla="*/ 0 h 250825"/>
              <a:gd name="connsiteX1" fmla="*/ 330200 w 549275"/>
              <a:gd name="connsiteY1" fmla="*/ 0 h 250825"/>
              <a:gd name="connsiteX2" fmla="*/ 330200 w 549275"/>
              <a:gd name="connsiteY2" fmla="*/ 250825 h 250825"/>
              <a:gd name="connsiteX3" fmla="*/ 549275 w 549275"/>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549275" h="250825">
                <a:moveTo>
                  <a:pt x="0" y="0"/>
                </a:moveTo>
                <a:lnTo>
                  <a:pt x="330200" y="0"/>
                </a:lnTo>
                <a:lnTo>
                  <a:pt x="330200" y="250825"/>
                </a:lnTo>
                <a:lnTo>
                  <a:pt x="549275" y="250825"/>
                </a:lnTo>
              </a:path>
            </a:pathLst>
          </a:custGeom>
          <a:noFill/>
          <a:ln w="12700">
            <a:solidFill>
              <a:srgbClr val="00B492"/>
            </a:solidFill>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38705668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VBR vs. VAO</a:t>
            </a:r>
          </a:p>
        </p:txBody>
      </p:sp>
      <p:sp>
        <p:nvSpPr>
          <p:cNvPr id="4" name="Content Placeholder 3"/>
          <p:cNvSpPr>
            <a:spLocks noGrp="1"/>
          </p:cNvSpPr>
          <p:nvPr>
            <p:ph sz="quarter" idx="11"/>
          </p:nvPr>
        </p:nvSpPr>
        <p:spPr>
          <a:xfrm>
            <a:off x="360000" y="865851"/>
            <a:ext cx="4109467" cy="1485899"/>
          </a:xfrm>
        </p:spPr>
        <p:txBody>
          <a:bodyPr/>
          <a:lstStyle/>
          <a:p>
            <a:pPr defTabSz="1219139"/>
            <a:r>
              <a:rPr lang="en-US" sz="2000" dirty="0">
                <a:solidFill>
                  <a:srgbClr val="93EB20"/>
                </a:solidFill>
              </a:rPr>
              <a:t>VBR </a:t>
            </a:r>
            <a:r>
              <a:rPr lang="ko-KR" altLang="en-US" sz="2000" dirty="0">
                <a:solidFill>
                  <a:srgbClr val="93EB20"/>
                </a:solidFill>
              </a:rPr>
              <a:t>페일오버 계획</a:t>
            </a:r>
            <a:endParaRPr lang="en-US" sz="2000" dirty="0">
              <a:solidFill>
                <a:srgbClr val="93EB20"/>
              </a:solidFill>
            </a:endParaRPr>
          </a:p>
          <a:p>
            <a:pPr defTabSz="1219139"/>
            <a:endParaRPr lang="en-US" sz="2000" dirty="0">
              <a:solidFill>
                <a:srgbClr val="93EB20"/>
              </a:solidFill>
            </a:endParaRPr>
          </a:p>
          <a:p>
            <a:pPr marL="285737" indent="-285737" defTabSz="1219139"/>
            <a:r>
              <a:rPr lang="en-US" altLang="ko-KR" sz="1600" dirty="0"/>
              <a:t>VBR</a:t>
            </a:r>
            <a:r>
              <a:rPr lang="ko-KR" altLang="en-US" sz="1600" dirty="0"/>
              <a:t>에 대한 관리자 액세스 권한 필요</a:t>
            </a:r>
          </a:p>
          <a:p>
            <a:pPr marL="285737" indent="-285737" defTabSz="1219139"/>
            <a:r>
              <a:rPr lang="en-US" altLang="ko-KR" sz="1600" dirty="0"/>
              <a:t>VM </a:t>
            </a:r>
            <a:r>
              <a:rPr lang="ko-KR" altLang="en-US" sz="1600" dirty="0"/>
              <a:t>당 계획을 수동으로 업데이트</a:t>
            </a:r>
          </a:p>
          <a:p>
            <a:pPr marL="285737" indent="-285737" defTabSz="1219139"/>
            <a:r>
              <a:rPr lang="ko-KR" altLang="en-US" sz="1600" dirty="0"/>
              <a:t>페일오버 전에 계획된 테스트가 없음</a:t>
            </a:r>
          </a:p>
          <a:p>
            <a:pPr marL="285737" indent="-285737" defTabSz="1219139"/>
            <a:r>
              <a:rPr lang="ko-KR" altLang="en-US" sz="1600" dirty="0"/>
              <a:t>페일오버 중 </a:t>
            </a:r>
            <a:r>
              <a:rPr lang="en-US" altLang="ko-KR" sz="1600" dirty="0"/>
              <a:t>VM </a:t>
            </a:r>
            <a:r>
              <a:rPr lang="ko-KR" altLang="en-US" sz="1600" dirty="0"/>
              <a:t>검증 작업이 없음</a:t>
            </a:r>
          </a:p>
          <a:p>
            <a:pPr marL="285737" indent="-285737" defTabSz="1219139"/>
            <a:r>
              <a:rPr lang="en-US" altLang="ko-KR" sz="1600" dirty="0"/>
              <a:t>DR </a:t>
            </a:r>
            <a:r>
              <a:rPr lang="ko-KR" altLang="en-US" sz="1600" dirty="0"/>
              <a:t>설명서가 없음</a:t>
            </a:r>
            <a:endParaRPr lang="ru-RU" sz="1600" dirty="0"/>
          </a:p>
          <a:p>
            <a:endParaRPr lang="en-US" sz="1600" dirty="0"/>
          </a:p>
        </p:txBody>
      </p:sp>
      <p:pic>
        <p:nvPicPr>
          <p:cNvPr id="5" name="Content Placeholder 3">
            <a:extLst>
              <a:ext uri="{FF2B5EF4-FFF2-40B4-BE49-F238E27FC236}">
                <a16:creationId xmlns:a16="http://schemas.microsoft.com/office/drawing/2014/main" id="{EF1E33D2-D6E3-4737-8557-EF5CEB2D4BE6}"/>
              </a:ext>
            </a:extLst>
          </p:cNvPr>
          <p:cNvPicPr>
            <a:picLocks noChangeAspect="1"/>
          </p:cNvPicPr>
          <p:nvPr/>
        </p:nvPicPr>
        <p:blipFill rotWithShape="1">
          <a:blip r:embed="rId3"/>
          <a:srcRect l="26401" t="1" r="2984" b="37215"/>
          <a:stretch/>
        </p:blipFill>
        <p:spPr>
          <a:xfrm>
            <a:off x="3952875" y="1167276"/>
            <a:ext cx="4831125" cy="3029195"/>
          </a:xfrm>
          <a:prstGeom prst="rect">
            <a:avLst/>
          </a:prstGeom>
        </p:spPr>
      </p:pic>
    </p:spTree>
    <p:extLst>
      <p:ext uri="{BB962C8B-B14F-4D97-AF65-F5344CB8AC3E}">
        <p14:creationId xmlns:p14="http://schemas.microsoft.com/office/powerpoint/2010/main" val="27310093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VBR vs. VAO</a:t>
            </a:r>
          </a:p>
        </p:txBody>
      </p:sp>
      <p:sp>
        <p:nvSpPr>
          <p:cNvPr id="4" name="Content Placeholder 3"/>
          <p:cNvSpPr>
            <a:spLocks noGrp="1"/>
          </p:cNvSpPr>
          <p:nvPr>
            <p:ph sz="quarter" idx="11"/>
          </p:nvPr>
        </p:nvSpPr>
        <p:spPr>
          <a:xfrm>
            <a:off x="360000" y="865851"/>
            <a:ext cx="4109467" cy="1485899"/>
          </a:xfrm>
        </p:spPr>
        <p:txBody>
          <a:bodyPr/>
          <a:lstStyle/>
          <a:p>
            <a:pPr defTabSz="1219139"/>
            <a:r>
              <a:rPr lang="en-US" sz="2000" dirty="0">
                <a:solidFill>
                  <a:srgbClr val="93EB20"/>
                </a:solidFill>
              </a:rPr>
              <a:t>VAO</a:t>
            </a:r>
            <a:r>
              <a:rPr lang="ko-KR" altLang="en-US" sz="2000" dirty="0">
                <a:solidFill>
                  <a:srgbClr val="93EB20"/>
                </a:solidFill>
              </a:rPr>
              <a:t>는</a:t>
            </a:r>
            <a:r>
              <a:rPr lang="en-US" sz="2000" dirty="0">
                <a:solidFill>
                  <a:srgbClr val="93EB20"/>
                </a:solidFill>
              </a:rPr>
              <a:t> </a:t>
            </a:r>
            <a:r>
              <a:rPr lang="ko-KR" altLang="en-US" sz="2000" dirty="0">
                <a:solidFill>
                  <a:srgbClr val="93EB20"/>
                </a:solidFill>
              </a:rPr>
              <a:t>제공합니다</a:t>
            </a:r>
            <a:r>
              <a:rPr lang="en-US" sz="2000" dirty="0">
                <a:solidFill>
                  <a:srgbClr val="93EB20"/>
                </a:solidFill>
              </a:rPr>
              <a:t>…</a:t>
            </a:r>
          </a:p>
          <a:p>
            <a:pPr marL="285737" indent="-285737" defTabSz="1219139"/>
            <a:r>
              <a:rPr lang="en-US" altLang="ko-KR" sz="1600" dirty="0"/>
              <a:t>VBR </a:t>
            </a:r>
            <a:r>
              <a:rPr lang="ko-KR" altLang="en-US" sz="1600" dirty="0"/>
              <a:t>환경에 대한 위임된 접근</a:t>
            </a:r>
          </a:p>
          <a:p>
            <a:pPr marL="285737" indent="-285737" defTabSz="1219139"/>
            <a:r>
              <a:rPr lang="ko-KR" altLang="en-US" sz="1600" dirty="0"/>
              <a:t>태그를 사용한 자동 계획 업데이트</a:t>
            </a:r>
          </a:p>
          <a:p>
            <a:pPr marL="285737" indent="-285737" defTabSz="1219139"/>
            <a:r>
              <a:rPr lang="ko-KR" altLang="en-US" sz="1600" dirty="0"/>
              <a:t>페일오버 전 자동 테스트</a:t>
            </a:r>
          </a:p>
          <a:p>
            <a:pPr marL="285737" indent="-285737" defTabSz="1219139"/>
            <a:r>
              <a:rPr lang="ko-KR" altLang="en-US" sz="1600" dirty="0"/>
              <a:t>테스트 </a:t>
            </a:r>
            <a:r>
              <a:rPr lang="en-US" altLang="ko-KR" sz="1600" dirty="0"/>
              <a:t>/ </a:t>
            </a:r>
            <a:r>
              <a:rPr lang="ko-KR" altLang="en-US" sz="1600" dirty="0"/>
              <a:t>페일오버 중 자동 검증</a:t>
            </a:r>
          </a:p>
          <a:p>
            <a:pPr marL="285737" indent="-285737" defTabSz="1219139"/>
            <a:r>
              <a:rPr lang="ko-KR" altLang="en-US" sz="1600" dirty="0"/>
              <a:t>자동화 된 </a:t>
            </a:r>
            <a:r>
              <a:rPr lang="en-US" altLang="ko-KR" sz="1600" dirty="0"/>
              <a:t>DR </a:t>
            </a:r>
            <a:r>
              <a:rPr lang="ko-KR" altLang="en-US" sz="1600" dirty="0"/>
              <a:t>문서</a:t>
            </a:r>
            <a:endParaRPr lang="en-US" sz="1500" dirty="0"/>
          </a:p>
          <a:p>
            <a:pPr defTabSz="1219139"/>
            <a:endParaRPr lang="ru-RU" sz="1500" dirty="0"/>
          </a:p>
          <a:p>
            <a:endParaRPr lang="en-US" sz="1350" dirty="0"/>
          </a:p>
        </p:txBody>
      </p:sp>
      <p:pic>
        <p:nvPicPr>
          <p:cNvPr id="8" name="Picture 7">
            <a:extLst>
              <a:ext uri="{FF2B5EF4-FFF2-40B4-BE49-F238E27FC236}">
                <a16:creationId xmlns:a16="http://schemas.microsoft.com/office/drawing/2014/main" id="{965F9FED-F72D-4E35-A00D-2DF6F72F1F9C}"/>
              </a:ext>
            </a:extLst>
          </p:cNvPr>
          <p:cNvPicPr>
            <a:picLocks noChangeAspect="1"/>
          </p:cNvPicPr>
          <p:nvPr/>
        </p:nvPicPr>
        <p:blipFill>
          <a:blip r:embed="rId3"/>
          <a:stretch>
            <a:fillRect/>
          </a:stretch>
        </p:blipFill>
        <p:spPr>
          <a:xfrm>
            <a:off x="913438" y="2608777"/>
            <a:ext cx="7411412" cy="2165801"/>
          </a:xfrm>
          <a:prstGeom prst="rect">
            <a:avLst/>
          </a:prstGeom>
        </p:spPr>
      </p:pic>
    </p:spTree>
    <p:extLst>
      <p:ext uri="{BB962C8B-B14F-4D97-AF65-F5344CB8AC3E}">
        <p14:creationId xmlns:p14="http://schemas.microsoft.com/office/powerpoint/2010/main" val="15605298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VAO </a:t>
            </a:r>
            <a:r>
              <a:rPr lang="ko-KR" altLang="en-US" dirty="0"/>
              <a:t>요약</a:t>
            </a:r>
            <a:endParaRPr lang="en-US" sz="3600" dirty="0"/>
          </a:p>
        </p:txBody>
      </p:sp>
      <p:sp>
        <p:nvSpPr>
          <p:cNvPr id="3" name="Text Placeholder 2"/>
          <p:cNvSpPr>
            <a:spLocks noGrp="1"/>
          </p:cNvSpPr>
          <p:nvPr>
            <p:ph type="body" sz="quarter" idx="10"/>
          </p:nvPr>
        </p:nvSpPr>
        <p:spPr>
          <a:xfrm>
            <a:off x="3990982" y="1305919"/>
            <a:ext cx="4541414" cy="3078247"/>
          </a:xfrm>
        </p:spPr>
        <p:txBody>
          <a:bodyPr/>
          <a:lstStyle/>
          <a:p>
            <a:r>
              <a:rPr lang="ko-KR" altLang="en-US" sz="1800" dirty="0">
                <a:solidFill>
                  <a:srgbClr val="00E296"/>
                </a:solidFill>
              </a:rPr>
              <a:t>범위 기반 모델</a:t>
            </a:r>
            <a:endParaRPr lang="en-US" sz="1800" dirty="0">
              <a:solidFill>
                <a:srgbClr val="00E296"/>
              </a:solidFill>
            </a:endParaRPr>
          </a:p>
          <a:p>
            <a:pPr marL="285729" indent="-285729">
              <a:buFont typeface="Arial" panose="020B0604020202020204" pitchFamily="34" charset="0"/>
              <a:buChar char="•"/>
            </a:pPr>
            <a:r>
              <a:rPr lang="en-US" altLang="ko-KR" sz="1800" dirty="0"/>
              <a:t>RBAC</a:t>
            </a:r>
            <a:r>
              <a:rPr lang="ko-KR" altLang="en-US" sz="1800" dirty="0"/>
              <a:t>를 기반으로 범위 생성 및 할당</a:t>
            </a:r>
            <a:endParaRPr lang="en-US" sz="1800" dirty="0"/>
          </a:p>
          <a:p>
            <a:endParaRPr lang="en-US" sz="1800" dirty="0"/>
          </a:p>
          <a:p>
            <a:r>
              <a:rPr lang="ko-KR" altLang="en-US" sz="1800" dirty="0">
                <a:solidFill>
                  <a:srgbClr val="00E296"/>
                </a:solidFill>
              </a:rPr>
              <a:t>사이트 역할</a:t>
            </a:r>
            <a:endParaRPr lang="en-US" sz="1800" dirty="0">
              <a:solidFill>
                <a:srgbClr val="00E296"/>
              </a:solidFill>
            </a:endParaRPr>
          </a:p>
          <a:p>
            <a:pPr marL="285729" indent="-285729">
              <a:buFont typeface="Arial" panose="020B0604020202020204" pitchFamily="34" charset="0"/>
              <a:buChar char="•"/>
            </a:pPr>
            <a:r>
              <a:rPr lang="ko-KR" altLang="en-US" sz="1800" dirty="0"/>
              <a:t>사이트 관리자</a:t>
            </a:r>
          </a:p>
          <a:p>
            <a:pPr marL="285729" indent="-285729">
              <a:buFont typeface="Arial" panose="020B0604020202020204" pitchFamily="34" charset="0"/>
              <a:buChar char="•"/>
            </a:pPr>
            <a:r>
              <a:rPr lang="ko-KR" altLang="en-US" sz="1800" dirty="0"/>
              <a:t>페일오버 계획 작성자</a:t>
            </a:r>
            <a:endParaRPr lang="en-US" altLang="ko-KR" sz="1800" dirty="0"/>
          </a:p>
          <a:p>
            <a:pPr marL="285729" indent="-285729">
              <a:buFont typeface="Arial" panose="020B0604020202020204" pitchFamily="34" charset="0"/>
              <a:buChar char="•"/>
            </a:pPr>
            <a:endParaRPr lang="en-US" sz="1800" b="1" dirty="0"/>
          </a:p>
          <a:p>
            <a:r>
              <a:rPr lang="ko-KR" altLang="en-US" sz="1800" dirty="0">
                <a:solidFill>
                  <a:srgbClr val="00E296"/>
                </a:solidFill>
              </a:rPr>
              <a:t>세분화된 위임</a:t>
            </a:r>
            <a:endParaRPr lang="en-US" sz="1800" dirty="0">
              <a:solidFill>
                <a:srgbClr val="00E296"/>
              </a:solidFill>
            </a:endParaRPr>
          </a:p>
          <a:p>
            <a:pPr marL="285729" indent="-285729">
              <a:buFont typeface="Arial" panose="020B0604020202020204" pitchFamily="34" charset="0"/>
              <a:buChar char="•"/>
            </a:pPr>
            <a:r>
              <a:rPr lang="en-US" altLang="ko-KR" sz="1800" dirty="0"/>
              <a:t>VM </a:t>
            </a:r>
            <a:r>
              <a:rPr lang="ko-KR" altLang="en-US" sz="1800" dirty="0"/>
              <a:t>그룹</a:t>
            </a:r>
          </a:p>
          <a:p>
            <a:pPr marL="285729" indent="-285729">
              <a:buFont typeface="Arial" panose="020B0604020202020204" pitchFamily="34" charset="0"/>
              <a:buChar char="•"/>
            </a:pPr>
            <a:r>
              <a:rPr lang="ko-KR" altLang="en-US" sz="1800" dirty="0"/>
              <a:t>가상 랩</a:t>
            </a:r>
          </a:p>
          <a:p>
            <a:pPr marL="285729" indent="-285729">
              <a:buFont typeface="Arial" panose="020B0604020202020204" pitchFamily="34" charset="0"/>
              <a:buChar char="•"/>
            </a:pPr>
            <a:r>
              <a:rPr lang="ko-KR" altLang="en-US" sz="1800" dirty="0"/>
              <a:t>다른 계획 구성 요소</a:t>
            </a:r>
            <a:endParaRPr lang="en-US" sz="1800" dirty="0"/>
          </a:p>
        </p:txBody>
      </p:sp>
      <p:sp>
        <p:nvSpPr>
          <p:cNvPr id="8" name="TextBox 7"/>
          <p:cNvSpPr txBox="1"/>
          <p:nvPr/>
        </p:nvSpPr>
        <p:spPr>
          <a:xfrm>
            <a:off x="389437" y="2982209"/>
            <a:ext cx="3315722" cy="707886"/>
          </a:xfrm>
          <a:prstGeom prst="rect">
            <a:avLst/>
          </a:prstGeom>
          <a:noFill/>
        </p:spPr>
        <p:txBody>
          <a:bodyPr wrap="square" rtlCol="0">
            <a:spAutoFit/>
          </a:bodyPr>
          <a:lstStyle/>
          <a:p>
            <a:pPr algn="ctr" defTabSz="685749"/>
            <a:r>
              <a:rPr lang="en-GB" sz="2000" dirty="0">
                <a:solidFill>
                  <a:srgbClr val="FFFFFF"/>
                </a:solidFill>
                <a:cs typeface="Tahoma" panose="020B0604030504040204" pitchFamily="34" charset="0"/>
              </a:rPr>
              <a:t>VBR(</a:t>
            </a:r>
            <a:r>
              <a:rPr lang="ko-KR" altLang="en-US" sz="2000" dirty="0">
                <a:solidFill>
                  <a:srgbClr val="FFFFFF"/>
                </a:solidFill>
                <a:cs typeface="Tahoma" panose="020B0604030504040204" pitchFamily="34" charset="0"/>
              </a:rPr>
              <a:t>백업 서버</a:t>
            </a:r>
            <a:r>
              <a:rPr lang="en-US" altLang="ko-KR" sz="2000" dirty="0">
                <a:solidFill>
                  <a:srgbClr val="FFFFFF"/>
                </a:solidFill>
                <a:cs typeface="Tahoma" panose="020B0604030504040204" pitchFamily="34" charset="0"/>
              </a:rPr>
              <a:t>) </a:t>
            </a:r>
            <a:r>
              <a:rPr lang="ko-KR" altLang="en-US" sz="2000" dirty="0">
                <a:solidFill>
                  <a:srgbClr val="FFFFFF"/>
                </a:solidFill>
                <a:cs typeface="Tahoma" panose="020B0604030504040204" pitchFamily="34" charset="0"/>
              </a:rPr>
              <a:t>서버에 대한 위임된 접근</a:t>
            </a:r>
            <a:endParaRPr lang="en-GB" sz="2000" dirty="0">
              <a:solidFill>
                <a:srgbClr val="FFFFFF"/>
              </a:solidFill>
              <a:cs typeface="Tahoma" panose="020B0604030504040204" pitchFamily="34" charset="0"/>
            </a:endParaRPr>
          </a:p>
        </p:txBody>
      </p:sp>
      <p:grpSp>
        <p:nvGrpSpPr>
          <p:cNvPr id="6" name="Graphic 4">
            <a:extLst>
              <a:ext uri="{FF2B5EF4-FFF2-40B4-BE49-F238E27FC236}">
                <a16:creationId xmlns:a16="http://schemas.microsoft.com/office/drawing/2014/main" id="{C0252A82-A28B-435E-8A0B-F2ACE0F42665}"/>
              </a:ext>
            </a:extLst>
          </p:cNvPr>
          <p:cNvGrpSpPr/>
          <p:nvPr/>
        </p:nvGrpSpPr>
        <p:grpSpPr>
          <a:xfrm>
            <a:off x="1591778" y="1933653"/>
            <a:ext cx="1123116" cy="1024598"/>
            <a:chOff x="3011272" y="1948800"/>
            <a:chExt cx="874928" cy="798180"/>
          </a:xfrm>
        </p:grpSpPr>
        <p:sp>
          <p:nvSpPr>
            <p:cNvPr id="11" name="Freeform: Shape 10">
              <a:extLst>
                <a:ext uri="{FF2B5EF4-FFF2-40B4-BE49-F238E27FC236}">
                  <a16:creationId xmlns:a16="http://schemas.microsoft.com/office/drawing/2014/main" id="{0328BEC4-BB52-4481-8220-7359C801A441}"/>
                </a:ext>
              </a:extLst>
            </p:cNvPr>
            <p:cNvSpPr/>
            <p:nvPr/>
          </p:nvSpPr>
          <p:spPr>
            <a:xfrm>
              <a:off x="3034296" y="1971824"/>
              <a:ext cx="736781" cy="613985"/>
            </a:xfrm>
            <a:custGeom>
              <a:avLst/>
              <a:gdLst>
                <a:gd name="connsiteX0" fmla="*/ 747526 w 736781"/>
                <a:gd name="connsiteY0" fmla="*/ 388345 h 613984"/>
                <a:gd name="connsiteX1" fmla="*/ 747526 w 736781"/>
                <a:gd name="connsiteY1" fmla="*/ 79818 h 613984"/>
                <a:gd name="connsiteX2" fmla="*/ 667708 w 736781"/>
                <a:gd name="connsiteY2" fmla="*/ 0 h 613984"/>
                <a:gd name="connsiteX3" fmla="*/ 69073 w 736781"/>
                <a:gd name="connsiteY3" fmla="*/ 0 h 613984"/>
                <a:gd name="connsiteX4" fmla="*/ 0 w 736781"/>
                <a:gd name="connsiteY4" fmla="*/ 69073 h 613984"/>
                <a:gd name="connsiteX5" fmla="*/ 0 w 736781"/>
                <a:gd name="connsiteY5" fmla="*/ 552586 h 613984"/>
                <a:gd name="connsiteX6" fmla="*/ 69073 w 736781"/>
                <a:gd name="connsiteY6" fmla="*/ 621659 h 613984"/>
                <a:gd name="connsiteX7" fmla="*/ 409835 w 736781"/>
                <a:gd name="connsiteY7" fmla="*/ 621659 h 61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6781" h="613984">
                  <a:moveTo>
                    <a:pt x="747526" y="388345"/>
                  </a:moveTo>
                  <a:lnTo>
                    <a:pt x="747526" y="79818"/>
                  </a:lnTo>
                  <a:cubicBezTo>
                    <a:pt x="747526" y="35304"/>
                    <a:pt x="712222" y="0"/>
                    <a:pt x="667708" y="0"/>
                  </a:cubicBezTo>
                  <a:lnTo>
                    <a:pt x="69073" y="0"/>
                  </a:lnTo>
                  <a:cubicBezTo>
                    <a:pt x="30699" y="0"/>
                    <a:pt x="0" y="30699"/>
                    <a:pt x="0" y="69073"/>
                  </a:cubicBezTo>
                  <a:lnTo>
                    <a:pt x="0" y="552586"/>
                  </a:lnTo>
                  <a:cubicBezTo>
                    <a:pt x="0" y="590960"/>
                    <a:pt x="30699" y="621659"/>
                    <a:pt x="69073" y="621659"/>
                  </a:cubicBezTo>
                  <a:lnTo>
                    <a:pt x="409835" y="621659"/>
                  </a:lnTo>
                </a:path>
              </a:pathLst>
            </a:custGeom>
            <a:noFill/>
            <a:ln w="25400" cap="flat">
              <a:solidFill>
                <a:srgbClr val="00E296"/>
              </a:solid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76FD6116-9F9C-4F5C-80B0-4CB7AE1C2547}"/>
                </a:ext>
              </a:extLst>
            </p:cNvPr>
            <p:cNvSpPr/>
            <p:nvPr/>
          </p:nvSpPr>
          <p:spPr>
            <a:xfrm>
              <a:off x="3034296" y="1971824"/>
              <a:ext cx="76748" cy="399090"/>
            </a:xfrm>
            <a:custGeom>
              <a:avLst/>
              <a:gdLst>
                <a:gd name="connsiteX0" fmla="*/ 79818 w 76748"/>
                <a:gd name="connsiteY0" fmla="*/ 0 h 399090"/>
                <a:gd name="connsiteX1" fmla="*/ 0 w 76748"/>
                <a:gd name="connsiteY1" fmla="*/ 79818 h 399090"/>
                <a:gd name="connsiteX2" fmla="*/ 0 w 76748"/>
                <a:gd name="connsiteY2" fmla="*/ 403695 h 399090"/>
              </a:gdLst>
              <a:ahLst/>
              <a:cxnLst>
                <a:cxn ang="0">
                  <a:pos x="connsiteX0" y="connsiteY0"/>
                </a:cxn>
                <a:cxn ang="0">
                  <a:pos x="connsiteX1" y="connsiteY1"/>
                </a:cxn>
                <a:cxn ang="0">
                  <a:pos x="connsiteX2" y="connsiteY2"/>
                </a:cxn>
              </a:cxnLst>
              <a:rect l="l" t="t" r="r" b="b"/>
              <a:pathLst>
                <a:path w="76748" h="399090">
                  <a:moveTo>
                    <a:pt x="79818" y="0"/>
                  </a:moveTo>
                  <a:cubicBezTo>
                    <a:pt x="35304" y="0"/>
                    <a:pt x="0" y="35304"/>
                    <a:pt x="0" y="79818"/>
                  </a:cubicBezTo>
                  <a:lnTo>
                    <a:pt x="0" y="403695"/>
                  </a:lnTo>
                </a:path>
              </a:pathLst>
            </a:custGeom>
            <a:noFill/>
            <a:ln w="25400" cap="flat">
              <a:solidFill>
                <a:srgbClr val="00E296"/>
              </a:solid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6A852A0D-DE1C-475D-A2F1-C05F610C2B18}"/>
                </a:ext>
              </a:extLst>
            </p:cNvPr>
            <p:cNvSpPr/>
            <p:nvPr/>
          </p:nvSpPr>
          <p:spPr>
            <a:xfrm>
              <a:off x="3034296" y="2111506"/>
              <a:ext cx="736781" cy="15350"/>
            </a:xfrm>
            <a:custGeom>
              <a:avLst/>
              <a:gdLst>
                <a:gd name="connsiteX0" fmla="*/ 0 w 736781"/>
                <a:gd name="connsiteY0" fmla="*/ 0 h 0"/>
                <a:gd name="connsiteX1" fmla="*/ 747526 w 736781"/>
                <a:gd name="connsiteY1" fmla="*/ 0 h 0"/>
              </a:gdLst>
              <a:ahLst/>
              <a:cxnLst>
                <a:cxn ang="0">
                  <a:pos x="connsiteX0" y="connsiteY0"/>
                </a:cxn>
                <a:cxn ang="0">
                  <a:pos x="connsiteX1" y="connsiteY1"/>
                </a:cxn>
              </a:cxnLst>
              <a:rect l="l" t="t" r="r" b="b"/>
              <a:pathLst>
                <a:path w="736781">
                  <a:moveTo>
                    <a:pt x="0" y="0"/>
                  </a:moveTo>
                  <a:lnTo>
                    <a:pt x="747526" y="0"/>
                  </a:lnTo>
                </a:path>
              </a:pathLst>
            </a:custGeom>
            <a:ln w="25400" cap="flat">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DA29842F-F006-4B3E-9CA1-780EC6242951}"/>
                </a:ext>
              </a:extLst>
            </p:cNvPr>
            <p:cNvSpPr/>
            <p:nvPr/>
          </p:nvSpPr>
          <p:spPr>
            <a:xfrm>
              <a:off x="3011272" y="1948800"/>
              <a:ext cx="15350" cy="15350"/>
            </a:xfrm>
            <a:custGeom>
              <a:avLst/>
              <a:gdLst/>
              <a:ahLst/>
              <a:cxnLst/>
              <a:rect l="l" t="t" r="r" b="b"/>
              <a:pathLst>
                <a:path/>
              </a:pathLst>
            </a:custGeom>
            <a:noFill/>
            <a:ln w="25400" cap="flat">
              <a:solidFill>
                <a:srgbClr val="00E296"/>
              </a:solidFill>
              <a:prstDash val="solid"/>
              <a:round/>
            </a:ln>
          </p:spPr>
          <p:txBody>
            <a:bodyPr rtlCol="0" anchor="ctr"/>
            <a:lstStyle/>
            <a:p>
              <a:endParaRPr lang="ru-RU"/>
            </a:p>
          </p:txBody>
        </p:sp>
        <p:sp>
          <p:nvSpPr>
            <p:cNvPr id="15" name="Freeform: Shape 14">
              <a:extLst>
                <a:ext uri="{FF2B5EF4-FFF2-40B4-BE49-F238E27FC236}">
                  <a16:creationId xmlns:a16="http://schemas.microsoft.com/office/drawing/2014/main" id="{954D9DE7-B842-4240-90FB-918BBC053D92}"/>
                </a:ext>
              </a:extLst>
            </p:cNvPr>
            <p:cNvSpPr/>
            <p:nvPr/>
          </p:nvSpPr>
          <p:spPr>
            <a:xfrm>
              <a:off x="3011272" y="1948800"/>
              <a:ext cx="15350" cy="15350"/>
            </a:xfrm>
            <a:custGeom>
              <a:avLst/>
              <a:gdLst/>
              <a:ahLst/>
              <a:cxnLst/>
              <a:rect l="l" t="t" r="r" b="b"/>
              <a:pathLst>
                <a:path/>
              </a:pathLst>
            </a:custGeom>
            <a:noFill/>
            <a:ln w="25400" cap="flat">
              <a:solidFill>
                <a:srgbClr val="00E296"/>
              </a:solidFill>
              <a:prstDash val="solid"/>
              <a:round/>
            </a:ln>
          </p:spPr>
          <p:txBody>
            <a:bodyPr rtlCol="0" anchor="ctr"/>
            <a:lstStyle/>
            <a:p>
              <a:endParaRPr lang="ru-RU"/>
            </a:p>
          </p:txBody>
        </p:sp>
        <p:sp>
          <p:nvSpPr>
            <p:cNvPr id="16" name="Freeform: Shape 15">
              <a:extLst>
                <a:ext uri="{FF2B5EF4-FFF2-40B4-BE49-F238E27FC236}">
                  <a16:creationId xmlns:a16="http://schemas.microsoft.com/office/drawing/2014/main" id="{56787D45-3E86-45B1-B019-CD94E42EFEC4}"/>
                </a:ext>
              </a:extLst>
            </p:cNvPr>
            <p:cNvSpPr/>
            <p:nvPr/>
          </p:nvSpPr>
          <p:spPr>
            <a:xfrm>
              <a:off x="3011272" y="1948800"/>
              <a:ext cx="15350" cy="15350"/>
            </a:xfrm>
            <a:custGeom>
              <a:avLst/>
              <a:gdLst/>
              <a:ahLst/>
              <a:cxnLst/>
              <a:rect l="l" t="t" r="r" b="b"/>
              <a:pathLst>
                <a:path/>
              </a:pathLst>
            </a:custGeom>
            <a:noFill/>
            <a:ln w="25400" cap="flat">
              <a:solidFill>
                <a:srgbClr val="00E296"/>
              </a:solidFill>
              <a:prstDash val="solid"/>
              <a:round/>
            </a:ln>
          </p:spPr>
          <p:txBody>
            <a:bodyPr rtlCol="0" anchor="ctr"/>
            <a:lstStyle/>
            <a:p>
              <a:endParaRPr lang="ru-RU"/>
            </a:p>
          </p:txBody>
        </p:sp>
        <p:sp>
          <p:nvSpPr>
            <p:cNvPr id="17" name="Freeform: Shape 16">
              <a:extLst>
                <a:ext uri="{FF2B5EF4-FFF2-40B4-BE49-F238E27FC236}">
                  <a16:creationId xmlns:a16="http://schemas.microsoft.com/office/drawing/2014/main" id="{2160F978-6501-4E31-A7A5-BF0FB0F7CBAF}"/>
                </a:ext>
              </a:extLst>
            </p:cNvPr>
            <p:cNvSpPr/>
            <p:nvPr/>
          </p:nvSpPr>
          <p:spPr>
            <a:xfrm>
              <a:off x="3011272" y="1948800"/>
              <a:ext cx="15350" cy="15350"/>
            </a:xfrm>
            <a:custGeom>
              <a:avLst/>
              <a:gdLst/>
              <a:ahLst/>
              <a:cxnLst/>
              <a:rect l="l" t="t" r="r" b="b"/>
              <a:pathLst>
                <a:path/>
              </a:pathLst>
            </a:custGeom>
            <a:noFill/>
            <a:ln w="25400" cap="flat">
              <a:solidFill>
                <a:srgbClr val="00E296"/>
              </a:solidFill>
              <a:prstDash val="solid"/>
              <a:round/>
            </a:ln>
          </p:spPr>
          <p:txBody>
            <a:bodyPr rtlCol="0" anchor="ctr"/>
            <a:lstStyle/>
            <a:p>
              <a:endParaRPr lang="ru-RU"/>
            </a:p>
          </p:txBody>
        </p:sp>
        <p:sp>
          <p:nvSpPr>
            <p:cNvPr id="18" name="Freeform: Shape 17">
              <a:extLst>
                <a:ext uri="{FF2B5EF4-FFF2-40B4-BE49-F238E27FC236}">
                  <a16:creationId xmlns:a16="http://schemas.microsoft.com/office/drawing/2014/main" id="{9AA5FE8A-3888-4CF0-86CF-89B77375B334}"/>
                </a:ext>
              </a:extLst>
            </p:cNvPr>
            <p:cNvSpPr/>
            <p:nvPr/>
          </p:nvSpPr>
          <p:spPr>
            <a:xfrm>
              <a:off x="3011272" y="1948800"/>
              <a:ext cx="15350" cy="15350"/>
            </a:xfrm>
            <a:custGeom>
              <a:avLst/>
              <a:gdLst/>
              <a:ahLst/>
              <a:cxnLst/>
              <a:rect l="l" t="t" r="r" b="b"/>
              <a:pathLst>
                <a:path/>
              </a:pathLst>
            </a:custGeom>
            <a:noFill/>
            <a:ln w="25400" cap="flat">
              <a:solidFill>
                <a:srgbClr val="00E296"/>
              </a:solidFill>
              <a:prstDash val="solid"/>
              <a:round/>
            </a:ln>
          </p:spPr>
          <p:txBody>
            <a:bodyPr rtlCol="0" anchor="ctr"/>
            <a:lstStyle/>
            <a:p>
              <a:endParaRPr lang="ru-RU"/>
            </a:p>
          </p:txBody>
        </p:sp>
        <p:sp>
          <p:nvSpPr>
            <p:cNvPr id="19" name="Freeform: Shape 18">
              <a:extLst>
                <a:ext uri="{FF2B5EF4-FFF2-40B4-BE49-F238E27FC236}">
                  <a16:creationId xmlns:a16="http://schemas.microsoft.com/office/drawing/2014/main" id="{796ED737-5D28-421E-B0B6-991DD1978524}"/>
                </a:ext>
              </a:extLst>
            </p:cNvPr>
            <p:cNvSpPr/>
            <p:nvPr/>
          </p:nvSpPr>
          <p:spPr>
            <a:xfrm>
              <a:off x="3115649" y="2025548"/>
              <a:ext cx="30699" cy="30699"/>
            </a:xfrm>
            <a:custGeom>
              <a:avLst/>
              <a:gdLst>
                <a:gd name="connsiteX0" fmla="*/ 21489 w 30699"/>
                <a:gd name="connsiteY0" fmla="*/ 41444 h 30699"/>
                <a:gd name="connsiteX1" fmla="*/ 21489 w 30699"/>
                <a:gd name="connsiteY1" fmla="*/ 41444 h 30699"/>
                <a:gd name="connsiteX2" fmla="*/ 0 w 30699"/>
                <a:gd name="connsiteY2" fmla="*/ 19955 h 30699"/>
                <a:gd name="connsiteX3" fmla="*/ 0 w 30699"/>
                <a:gd name="connsiteY3" fmla="*/ 19955 h 30699"/>
                <a:gd name="connsiteX4" fmla="*/ 21489 w 30699"/>
                <a:gd name="connsiteY4" fmla="*/ 0 h 30699"/>
                <a:gd name="connsiteX5" fmla="*/ 21489 w 30699"/>
                <a:gd name="connsiteY5" fmla="*/ 0 h 30699"/>
                <a:gd name="connsiteX6" fmla="*/ 42979 w 30699"/>
                <a:gd name="connsiteY6" fmla="*/ 21489 h 30699"/>
                <a:gd name="connsiteX7" fmla="*/ 42979 w 30699"/>
                <a:gd name="connsiteY7" fmla="*/ 21489 h 30699"/>
                <a:gd name="connsiteX8" fmla="*/ 21489 w 30699"/>
                <a:gd name="connsiteY8" fmla="*/ 41444 h 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99" h="30699">
                  <a:moveTo>
                    <a:pt x="21489" y="41444"/>
                  </a:moveTo>
                  <a:lnTo>
                    <a:pt x="21489" y="41444"/>
                  </a:lnTo>
                  <a:cubicBezTo>
                    <a:pt x="10745" y="41444"/>
                    <a:pt x="0" y="32234"/>
                    <a:pt x="0" y="19955"/>
                  </a:cubicBezTo>
                  <a:lnTo>
                    <a:pt x="0" y="19955"/>
                  </a:lnTo>
                  <a:cubicBezTo>
                    <a:pt x="0" y="9210"/>
                    <a:pt x="9210" y="0"/>
                    <a:pt x="21489" y="0"/>
                  </a:cubicBezTo>
                  <a:lnTo>
                    <a:pt x="21489" y="0"/>
                  </a:lnTo>
                  <a:cubicBezTo>
                    <a:pt x="32234" y="0"/>
                    <a:pt x="42979" y="9210"/>
                    <a:pt x="42979" y="21489"/>
                  </a:cubicBezTo>
                  <a:lnTo>
                    <a:pt x="42979" y="21489"/>
                  </a:lnTo>
                  <a:cubicBezTo>
                    <a:pt x="41444" y="32234"/>
                    <a:pt x="32234" y="41444"/>
                    <a:pt x="21489" y="41444"/>
                  </a:cubicBezTo>
                  <a:close/>
                </a:path>
              </a:pathLst>
            </a:custGeom>
            <a:solidFill>
              <a:srgbClr val="00E296"/>
            </a:solidFill>
            <a:ln w="2540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C8D84159-A816-48C4-BE13-9922BC78F423}"/>
                </a:ext>
              </a:extLst>
            </p:cNvPr>
            <p:cNvSpPr/>
            <p:nvPr/>
          </p:nvSpPr>
          <p:spPr>
            <a:xfrm>
              <a:off x="3190862" y="2024013"/>
              <a:ext cx="30699" cy="30699"/>
            </a:xfrm>
            <a:custGeom>
              <a:avLst/>
              <a:gdLst>
                <a:gd name="connsiteX0" fmla="*/ 21489 w 30699"/>
                <a:gd name="connsiteY0" fmla="*/ 42979 h 30699"/>
                <a:gd name="connsiteX1" fmla="*/ 21489 w 30699"/>
                <a:gd name="connsiteY1" fmla="*/ 42979 h 30699"/>
                <a:gd name="connsiteX2" fmla="*/ 0 w 30699"/>
                <a:gd name="connsiteY2" fmla="*/ 21489 h 30699"/>
                <a:gd name="connsiteX3" fmla="*/ 0 w 30699"/>
                <a:gd name="connsiteY3" fmla="*/ 21489 h 30699"/>
                <a:gd name="connsiteX4" fmla="*/ 21489 w 30699"/>
                <a:gd name="connsiteY4" fmla="*/ 0 h 30699"/>
                <a:gd name="connsiteX5" fmla="*/ 21489 w 30699"/>
                <a:gd name="connsiteY5" fmla="*/ 0 h 30699"/>
                <a:gd name="connsiteX6" fmla="*/ 42979 w 30699"/>
                <a:gd name="connsiteY6" fmla="*/ 21489 h 30699"/>
                <a:gd name="connsiteX7" fmla="*/ 42979 w 30699"/>
                <a:gd name="connsiteY7" fmla="*/ 21489 h 30699"/>
                <a:gd name="connsiteX8" fmla="*/ 21489 w 30699"/>
                <a:gd name="connsiteY8" fmla="*/ 42979 h 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99" h="30699">
                  <a:moveTo>
                    <a:pt x="21489" y="42979"/>
                  </a:moveTo>
                  <a:lnTo>
                    <a:pt x="21489" y="42979"/>
                  </a:lnTo>
                  <a:cubicBezTo>
                    <a:pt x="10745" y="42979"/>
                    <a:pt x="0" y="33769"/>
                    <a:pt x="0" y="21489"/>
                  </a:cubicBezTo>
                  <a:lnTo>
                    <a:pt x="0" y="21489"/>
                  </a:lnTo>
                  <a:cubicBezTo>
                    <a:pt x="0" y="10745"/>
                    <a:pt x="9210" y="0"/>
                    <a:pt x="21489" y="0"/>
                  </a:cubicBezTo>
                  <a:lnTo>
                    <a:pt x="21489" y="0"/>
                  </a:lnTo>
                  <a:cubicBezTo>
                    <a:pt x="32234" y="0"/>
                    <a:pt x="42979" y="9210"/>
                    <a:pt x="42979" y="21489"/>
                  </a:cubicBezTo>
                  <a:lnTo>
                    <a:pt x="42979" y="21489"/>
                  </a:lnTo>
                  <a:cubicBezTo>
                    <a:pt x="42979" y="33769"/>
                    <a:pt x="33769" y="42979"/>
                    <a:pt x="21489" y="42979"/>
                  </a:cubicBezTo>
                  <a:close/>
                </a:path>
              </a:pathLst>
            </a:custGeom>
            <a:solidFill>
              <a:srgbClr val="00E296"/>
            </a:solidFill>
            <a:ln w="25400" cap="flat">
              <a:noFill/>
              <a:prstDash val="solid"/>
              <a:miter/>
            </a:ln>
          </p:spPr>
          <p:txBody>
            <a:bodyPr rtlCol="0" anchor="ctr"/>
            <a:lstStyle/>
            <a:p>
              <a:endParaRPr lang="ru-RU"/>
            </a:p>
          </p:txBody>
        </p:sp>
        <p:sp>
          <p:nvSpPr>
            <p:cNvPr id="21" name="Freeform: Shape 20">
              <a:extLst>
                <a:ext uri="{FF2B5EF4-FFF2-40B4-BE49-F238E27FC236}">
                  <a16:creationId xmlns:a16="http://schemas.microsoft.com/office/drawing/2014/main" id="{11F7E876-67A6-4E92-BCD6-FB8EB1FE472E}"/>
                </a:ext>
              </a:extLst>
            </p:cNvPr>
            <p:cNvSpPr/>
            <p:nvPr/>
          </p:nvSpPr>
          <p:spPr>
            <a:xfrm>
              <a:off x="3267611" y="2024013"/>
              <a:ext cx="30699" cy="30699"/>
            </a:xfrm>
            <a:custGeom>
              <a:avLst/>
              <a:gdLst>
                <a:gd name="connsiteX0" fmla="*/ 21489 w 30699"/>
                <a:gd name="connsiteY0" fmla="*/ 42979 h 30699"/>
                <a:gd name="connsiteX1" fmla="*/ 21489 w 30699"/>
                <a:gd name="connsiteY1" fmla="*/ 42979 h 30699"/>
                <a:gd name="connsiteX2" fmla="*/ 0 w 30699"/>
                <a:gd name="connsiteY2" fmla="*/ 21489 h 30699"/>
                <a:gd name="connsiteX3" fmla="*/ 0 w 30699"/>
                <a:gd name="connsiteY3" fmla="*/ 21489 h 30699"/>
                <a:gd name="connsiteX4" fmla="*/ 21489 w 30699"/>
                <a:gd name="connsiteY4" fmla="*/ 0 h 30699"/>
                <a:gd name="connsiteX5" fmla="*/ 21489 w 30699"/>
                <a:gd name="connsiteY5" fmla="*/ 0 h 30699"/>
                <a:gd name="connsiteX6" fmla="*/ 42979 w 30699"/>
                <a:gd name="connsiteY6" fmla="*/ 21489 h 30699"/>
                <a:gd name="connsiteX7" fmla="*/ 42979 w 30699"/>
                <a:gd name="connsiteY7" fmla="*/ 21489 h 30699"/>
                <a:gd name="connsiteX8" fmla="*/ 21489 w 30699"/>
                <a:gd name="connsiteY8" fmla="*/ 42979 h 30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99" h="30699">
                  <a:moveTo>
                    <a:pt x="21489" y="42979"/>
                  </a:moveTo>
                  <a:lnTo>
                    <a:pt x="21489" y="42979"/>
                  </a:lnTo>
                  <a:cubicBezTo>
                    <a:pt x="10745" y="42979"/>
                    <a:pt x="0" y="33769"/>
                    <a:pt x="0" y="21489"/>
                  </a:cubicBezTo>
                  <a:lnTo>
                    <a:pt x="0" y="21489"/>
                  </a:lnTo>
                  <a:cubicBezTo>
                    <a:pt x="0" y="10745"/>
                    <a:pt x="9210" y="0"/>
                    <a:pt x="21489" y="0"/>
                  </a:cubicBezTo>
                  <a:lnTo>
                    <a:pt x="21489" y="0"/>
                  </a:lnTo>
                  <a:cubicBezTo>
                    <a:pt x="32234" y="0"/>
                    <a:pt x="42979" y="9210"/>
                    <a:pt x="42979" y="21489"/>
                  </a:cubicBezTo>
                  <a:lnTo>
                    <a:pt x="42979" y="21489"/>
                  </a:lnTo>
                  <a:cubicBezTo>
                    <a:pt x="42979" y="33769"/>
                    <a:pt x="32234" y="42979"/>
                    <a:pt x="21489" y="42979"/>
                  </a:cubicBezTo>
                  <a:close/>
                </a:path>
              </a:pathLst>
            </a:custGeom>
            <a:solidFill>
              <a:srgbClr val="00E296"/>
            </a:solidFill>
            <a:ln w="25400" cap="flat">
              <a:noFill/>
              <a:prstDash val="solid"/>
              <a:miter/>
            </a:ln>
          </p:spPr>
          <p:txBody>
            <a:bodyPr rtlCol="0" anchor="ctr"/>
            <a:lstStyle/>
            <a:p>
              <a:endParaRPr lang="ru-RU"/>
            </a:p>
          </p:txBody>
        </p:sp>
        <p:sp>
          <p:nvSpPr>
            <p:cNvPr id="22" name="Freeform: Shape 21">
              <a:extLst>
                <a:ext uri="{FF2B5EF4-FFF2-40B4-BE49-F238E27FC236}">
                  <a16:creationId xmlns:a16="http://schemas.microsoft.com/office/drawing/2014/main" id="{732F4CCA-86BC-4DC0-BCAB-B5C72C770C00}"/>
                </a:ext>
              </a:extLst>
            </p:cNvPr>
            <p:cNvSpPr/>
            <p:nvPr/>
          </p:nvSpPr>
          <p:spPr>
            <a:xfrm>
              <a:off x="3500925" y="2360170"/>
              <a:ext cx="353041" cy="353041"/>
            </a:xfrm>
            <a:custGeom>
              <a:avLst/>
              <a:gdLst>
                <a:gd name="connsiteX0" fmla="*/ 0 w 353041"/>
                <a:gd name="connsiteY0" fmla="*/ 0 h 353041"/>
                <a:gd name="connsiteX1" fmla="*/ 136612 w 353041"/>
                <a:gd name="connsiteY1" fmla="*/ 356111 h 353041"/>
                <a:gd name="connsiteX2" fmla="*/ 194940 w 353041"/>
                <a:gd name="connsiteY2" fmla="*/ 194940 h 353041"/>
                <a:gd name="connsiteX3" fmla="*/ 356111 w 353041"/>
                <a:gd name="connsiteY3" fmla="*/ 136612 h 353041"/>
              </a:gdLst>
              <a:ahLst/>
              <a:cxnLst>
                <a:cxn ang="0">
                  <a:pos x="connsiteX0" y="connsiteY0"/>
                </a:cxn>
                <a:cxn ang="0">
                  <a:pos x="connsiteX1" y="connsiteY1"/>
                </a:cxn>
                <a:cxn ang="0">
                  <a:pos x="connsiteX2" y="connsiteY2"/>
                </a:cxn>
                <a:cxn ang="0">
                  <a:pos x="connsiteX3" y="connsiteY3"/>
                </a:cxn>
              </a:cxnLst>
              <a:rect l="l" t="t" r="r" b="b"/>
              <a:pathLst>
                <a:path w="353041" h="353041">
                  <a:moveTo>
                    <a:pt x="0" y="0"/>
                  </a:moveTo>
                  <a:lnTo>
                    <a:pt x="136612" y="356111"/>
                  </a:lnTo>
                  <a:lnTo>
                    <a:pt x="194940" y="194940"/>
                  </a:lnTo>
                  <a:lnTo>
                    <a:pt x="356111" y="136612"/>
                  </a:lnTo>
                  <a:close/>
                </a:path>
              </a:pathLst>
            </a:custGeom>
            <a:noFill/>
            <a:ln w="25400" cap="flat">
              <a:solidFill>
                <a:srgbClr val="00E296"/>
              </a:solidFill>
              <a:prstDash val="solid"/>
              <a:round/>
            </a:ln>
          </p:spPr>
          <p:txBody>
            <a:bodyPr rtlCol="0" anchor="ctr"/>
            <a:lstStyle/>
            <a:p>
              <a:endParaRPr lang="ru-RU"/>
            </a:p>
          </p:txBody>
        </p:sp>
      </p:grpSp>
    </p:spTree>
    <p:extLst>
      <p:ext uri="{BB962C8B-B14F-4D97-AF65-F5344CB8AC3E}">
        <p14:creationId xmlns:p14="http://schemas.microsoft.com/office/powerpoint/2010/main" val="18874159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73B8-0CB4-4DAF-91D4-9DA17CA062D7}"/>
              </a:ext>
            </a:extLst>
          </p:cNvPr>
          <p:cNvSpPr>
            <a:spLocks noGrp="1"/>
          </p:cNvSpPr>
          <p:nvPr>
            <p:ph type="title"/>
          </p:nvPr>
        </p:nvSpPr>
        <p:spPr/>
        <p:txBody>
          <a:bodyPr/>
          <a:lstStyle/>
          <a:p>
            <a:r>
              <a:rPr lang="ko-KR" altLang="en-US" sz="3600"/>
              <a:t>재난은 상시 발생 가능</a:t>
            </a:r>
            <a:endParaRPr lang="en-US" sz="3600" dirty="0"/>
          </a:p>
        </p:txBody>
      </p:sp>
      <p:pic>
        <p:nvPicPr>
          <p:cNvPr id="14" name="Picture 13">
            <a:extLst>
              <a:ext uri="{FF2B5EF4-FFF2-40B4-BE49-F238E27FC236}">
                <a16:creationId xmlns:a16="http://schemas.microsoft.com/office/drawing/2014/main" id="{7122358D-3C6C-4B7D-BFC9-A5F3E91AF00C}"/>
              </a:ext>
            </a:extLst>
          </p:cNvPr>
          <p:cNvPicPr>
            <a:picLocks noChangeAspect="1"/>
          </p:cNvPicPr>
          <p:nvPr/>
        </p:nvPicPr>
        <p:blipFill rotWithShape="1">
          <a:blip r:embed="rId3">
            <a:extLst>
              <a:ext uri="{28A0092B-C50C-407E-A947-70E740481C1C}">
                <a14:useLocalDpi xmlns:a14="http://schemas.microsoft.com/office/drawing/2010/main" val="0"/>
              </a:ext>
            </a:extLst>
          </a:blip>
          <a:srcRect l="15023" r="15023"/>
          <a:stretch/>
        </p:blipFill>
        <p:spPr>
          <a:xfrm>
            <a:off x="2400999" y="1494382"/>
            <a:ext cx="1974472" cy="2081712"/>
          </a:xfrm>
          <a:prstGeom prst="rect">
            <a:avLst/>
          </a:prstGeom>
        </p:spPr>
      </p:pic>
      <p:pic>
        <p:nvPicPr>
          <p:cNvPr id="15" name="Picture 14">
            <a:extLst>
              <a:ext uri="{FF2B5EF4-FFF2-40B4-BE49-F238E27FC236}">
                <a16:creationId xmlns:a16="http://schemas.microsoft.com/office/drawing/2014/main" id="{82F5BDE0-142E-499F-AC6A-EE98BCBF5A1C}"/>
              </a:ext>
            </a:extLst>
          </p:cNvPr>
          <p:cNvPicPr>
            <a:picLocks noChangeAspect="1"/>
          </p:cNvPicPr>
          <p:nvPr/>
        </p:nvPicPr>
        <p:blipFill rotWithShape="1">
          <a:blip r:embed="rId4">
            <a:extLst>
              <a:ext uri="{28A0092B-C50C-407E-A947-70E740481C1C}">
                <a14:useLocalDpi xmlns:a14="http://schemas.microsoft.com/office/drawing/2010/main" val="0"/>
              </a:ext>
            </a:extLst>
          </a:blip>
          <a:srcRect l="11692" r="4467"/>
          <a:stretch/>
        </p:blipFill>
        <p:spPr>
          <a:xfrm>
            <a:off x="108727" y="1791191"/>
            <a:ext cx="2450614" cy="1894494"/>
          </a:xfrm>
          <a:prstGeom prst="rect">
            <a:avLst/>
          </a:prstGeom>
        </p:spPr>
      </p:pic>
      <p:pic>
        <p:nvPicPr>
          <p:cNvPr id="16" name="Picture 15">
            <a:extLst>
              <a:ext uri="{FF2B5EF4-FFF2-40B4-BE49-F238E27FC236}">
                <a16:creationId xmlns:a16="http://schemas.microsoft.com/office/drawing/2014/main" id="{E1FCCC06-FA85-49BA-BB7E-EB1DDDE7C7DC}"/>
              </a:ext>
            </a:extLst>
          </p:cNvPr>
          <p:cNvPicPr>
            <a:picLocks noChangeAspect="1"/>
          </p:cNvPicPr>
          <p:nvPr/>
        </p:nvPicPr>
        <p:blipFill rotWithShape="1">
          <a:blip r:embed="rId5">
            <a:extLst>
              <a:ext uri="{28A0092B-C50C-407E-A947-70E740481C1C}">
                <a14:useLocalDpi xmlns:a14="http://schemas.microsoft.com/office/drawing/2010/main" val="0"/>
              </a:ext>
            </a:extLst>
          </a:blip>
          <a:srcRect l="13834" r="13834" b="5081"/>
          <a:stretch/>
        </p:blipFill>
        <p:spPr>
          <a:xfrm>
            <a:off x="4452498" y="1108855"/>
            <a:ext cx="2041351" cy="2496857"/>
          </a:xfrm>
          <a:prstGeom prst="rect">
            <a:avLst/>
          </a:prstGeom>
        </p:spPr>
      </p:pic>
      <p:pic>
        <p:nvPicPr>
          <p:cNvPr id="18" name="Picture 17">
            <a:extLst>
              <a:ext uri="{FF2B5EF4-FFF2-40B4-BE49-F238E27FC236}">
                <a16:creationId xmlns:a16="http://schemas.microsoft.com/office/drawing/2014/main" id="{A4240E63-9D4D-4D76-907E-DD2861F14C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03245" y="1762616"/>
            <a:ext cx="2997237" cy="2009466"/>
          </a:xfrm>
          <a:prstGeom prst="rect">
            <a:avLst/>
          </a:prstGeom>
        </p:spPr>
      </p:pic>
      <p:sp>
        <p:nvSpPr>
          <p:cNvPr id="20" name="Rectangle 19">
            <a:extLst>
              <a:ext uri="{FF2B5EF4-FFF2-40B4-BE49-F238E27FC236}">
                <a16:creationId xmlns:a16="http://schemas.microsoft.com/office/drawing/2014/main" id="{B62DD96A-3798-4CEA-AE56-C4E80D689C44}"/>
              </a:ext>
            </a:extLst>
          </p:cNvPr>
          <p:cNvSpPr/>
          <p:nvPr/>
        </p:nvSpPr>
        <p:spPr>
          <a:xfrm>
            <a:off x="2663088" y="3452207"/>
            <a:ext cx="1434785" cy="248209"/>
          </a:xfrm>
          <a:prstGeom prst="rect">
            <a:avLst/>
          </a:prstGeom>
        </p:spPr>
        <p:txBody>
          <a:bodyPr wrap="square">
            <a:spAutoFit/>
          </a:bodyPr>
          <a:lstStyle/>
          <a:p>
            <a:pPr algn="ctr"/>
            <a:r>
              <a:rPr lang="ko-KR" altLang="en-US" sz="1013" dirty="0">
                <a:solidFill>
                  <a:schemeClr val="bg1"/>
                </a:solidFill>
              </a:rPr>
              <a:t>폭풍과 홍수</a:t>
            </a:r>
            <a:endParaRPr lang="en-US" sz="1013" dirty="0">
              <a:solidFill>
                <a:schemeClr val="bg1"/>
              </a:solidFill>
            </a:endParaRPr>
          </a:p>
        </p:txBody>
      </p:sp>
      <p:sp>
        <p:nvSpPr>
          <p:cNvPr id="21" name="Rectangle 20">
            <a:extLst>
              <a:ext uri="{FF2B5EF4-FFF2-40B4-BE49-F238E27FC236}">
                <a16:creationId xmlns:a16="http://schemas.microsoft.com/office/drawing/2014/main" id="{D25B8232-07BD-4882-84DB-A0E1C04EB2CD}"/>
              </a:ext>
            </a:extLst>
          </p:cNvPr>
          <p:cNvSpPr/>
          <p:nvPr/>
        </p:nvSpPr>
        <p:spPr>
          <a:xfrm>
            <a:off x="4741080" y="3452207"/>
            <a:ext cx="1434785" cy="248209"/>
          </a:xfrm>
          <a:prstGeom prst="rect">
            <a:avLst/>
          </a:prstGeom>
        </p:spPr>
        <p:txBody>
          <a:bodyPr wrap="square">
            <a:spAutoFit/>
          </a:bodyPr>
          <a:lstStyle/>
          <a:p>
            <a:pPr algn="ctr"/>
            <a:r>
              <a:rPr lang="ko-KR" altLang="en-US" sz="1013">
                <a:solidFill>
                  <a:schemeClr val="bg1"/>
                </a:solidFill>
              </a:rPr>
              <a:t>우발적인 화재</a:t>
            </a:r>
            <a:endParaRPr lang="en-US" sz="1013" dirty="0">
              <a:solidFill>
                <a:schemeClr val="bg1"/>
              </a:solidFill>
            </a:endParaRPr>
          </a:p>
        </p:txBody>
      </p:sp>
      <p:sp>
        <p:nvSpPr>
          <p:cNvPr id="22" name="Rectangle 21">
            <a:extLst>
              <a:ext uri="{FF2B5EF4-FFF2-40B4-BE49-F238E27FC236}">
                <a16:creationId xmlns:a16="http://schemas.microsoft.com/office/drawing/2014/main" id="{44FDD555-420F-4F18-ACE3-27283F14C8FD}"/>
              </a:ext>
            </a:extLst>
          </p:cNvPr>
          <p:cNvSpPr/>
          <p:nvPr/>
        </p:nvSpPr>
        <p:spPr>
          <a:xfrm>
            <a:off x="639220" y="3452207"/>
            <a:ext cx="1434785" cy="248209"/>
          </a:xfrm>
          <a:prstGeom prst="rect">
            <a:avLst/>
          </a:prstGeom>
        </p:spPr>
        <p:txBody>
          <a:bodyPr wrap="square">
            <a:spAutoFit/>
          </a:bodyPr>
          <a:lstStyle/>
          <a:p>
            <a:pPr algn="ctr"/>
            <a:r>
              <a:rPr lang="ko-KR" altLang="en-US" sz="1013" dirty="0">
                <a:solidFill>
                  <a:schemeClr val="bg1"/>
                </a:solidFill>
              </a:rPr>
              <a:t>지진</a:t>
            </a:r>
            <a:endParaRPr lang="en-US" sz="1013" dirty="0">
              <a:solidFill>
                <a:schemeClr val="bg1"/>
              </a:solidFill>
            </a:endParaRPr>
          </a:p>
        </p:txBody>
      </p:sp>
      <p:sp>
        <p:nvSpPr>
          <p:cNvPr id="23" name="Rectangle 22">
            <a:extLst>
              <a:ext uri="{FF2B5EF4-FFF2-40B4-BE49-F238E27FC236}">
                <a16:creationId xmlns:a16="http://schemas.microsoft.com/office/drawing/2014/main" id="{7433F518-1F4A-40FC-933A-17C2CC082F2D}"/>
              </a:ext>
            </a:extLst>
          </p:cNvPr>
          <p:cNvSpPr/>
          <p:nvPr/>
        </p:nvSpPr>
        <p:spPr>
          <a:xfrm>
            <a:off x="6753224" y="3452207"/>
            <a:ext cx="1644424" cy="248209"/>
          </a:xfrm>
          <a:prstGeom prst="rect">
            <a:avLst/>
          </a:prstGeom>
        </p:spPr>
        <p:txBody>
          <a:bodyPr wrap="square">
            <a:spAutoFit/>
          </a:bodyPr>
          <a:lstStyle/>
          <a:p>
            <a:pPr algn="ctr"/>
            <a:r>
              <a:rPr lang="ko-KR" altLang="en-US" sz="1013" dirty="0">
                <a:solidFill>
                  <a:schemeClr val="bg1"/>
                </a:solidFill>
              </a:rPr>
              <a:t>악의적인 내부 공격</a:t>
            </a:r>
            <a:endParaRPr lang="en-US" sz="1013" dirty="0">
              <a:solidFill>
                <a:schemeClr val="bg1"/>
              </a:solidFill>
            </a:endParaRPr>
          </a:p>
        </p:txBody>
      </p:sp>
    </p:spTree>
    <p:extLst>
      <p:ext uri="{BB962C8B-B14F-4D97-AF65-F5344CB8AC3E}">
        <p14:creationId xmlns:p14="http://schemas.microsoft.com/office/powerpoint/2010/main" val="1310342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dirty="0"/>
              <a:t>VAO </a:t>
            </a:r>
            <a:r>
              <a:rPr lang="ko-KR" altLang="en-US" dirty="0"/>
              <a:t>요약</a:t>
            </a:r>
            <a:endParaRPr lang="en-US" sz="3600" dirty="0"/>
          </a:p>
        </p:txBody>
      </p:sp>
      <p:sp>
        <p:nvSpPr>
          <p:cNvPr id="3" name="Text Placeholder 2"/>
          <p:cNvSpPr>
            <a:spLocks noGrp="1"/>
          </p:cNvSpPr>
          <p:nvPr>
            <p:ph type="body" sz="quarter" idx="10"/>
          </p:nvPr>
        </p:nvSpPr>
        <p:spPr>
          <a:xfrm>
            <a:off x="3939509" y="1614790"/>
            <a:ext cx="4632991" cy="2462597"/>
          </a:xfrm>
        </p:spPr>
        <p:txBody>
          <a:bodyPr/>
          <a:lstStyle/>
          <a:p>
            <a:r>
              <a:rPr lang="en-US" altLang="ko-KR" sz="1800" dirty="0">
                <a:solidFill>
                  <a:srgbClr val="00E296"/>
                </a:solidFill>
              </a:rPr>
              <a:t>Veeam ONE </a:t>
            </a:r>
            <a:r>
              <a:rPr lang="ko-KR" altLang="en-US" sz="1800" dirty="0">
                <a:solidFill>
                  <a:srgbClr val="00E296"/>
                </a:solidFill>
              </a:rPr>
              <a:t>비즈니스 뷰 기반</a:t>
            </a:r>
            <a:endParaRPr lang="en-US" sz="1800" dirty="0">
              <a:solidFill>
                <a:srgbClr val="00E296"/>
              </a:solidFill>
            </a:endParaRPr>
          </a:p>
          <a:p>
            <a:pPr marL="285729" indent="-285729">
              <a:buFont typeface="Arial" panose="020B0604020202020204" pitchFamily="34" charset="0"/>
              <a:buChar char="•"/>
            </a:pPr>
            <a:r>
              <a:rPr lang="en-US" sz="1800" dirty="0"/>
              <a:t>VM </a:t>
            </a:r>
            <a:r>
              <a:rPr lang="ko-KR" altLang="en-US" sz="1800" dirty="0"/>
              <a:t>그룹들은 계획서의 블록으로 작성</a:t>
            </a:r>
            <a:endParaRPr lang="en-US" altLang="ko-KR" sz="1800" dirty="0"/>
          </a:p>
          <a:p>
            <a:endParaRPr lang="en-US" sz="1800" dirty="0"/>
          </a:p>
          <a:p>
            <a:endParaRPr lang="en-US" sz="1800" dirty="0"/>
          </a:p>
          <a:p>
            <a:r>
              <a:rPr lang="ko-KR" altLang="en-US" sz="1800" dirty="0">
                <a:solidFill>
                  <a:srgbClr val="00E296"/>
                </a:solidFill>
              </a:rPr>
              <a:t>다음을 통해 동적 그룹 업데이트</a:t>
            </a:r>
            <a:endParaRPr lang="en-US" sz="1800" dirty="0">
              <a:solidFill>
                <a:srgbClr val="00E296"/>
              </a:solidFill>
            </a:endParaRPr>
          </a:p>
          <a:p>
            <a:pPr marL="285729" indent="-285729">
              <a:buFont typeface="Arial" panose="020B0604020202020204" pitchFamily="34" charset="0"/>
              <a:buChar char="•"/>
            </a:pPr>
            <a:r>
              <a:rPr lang="en-US" altLang="ko-KR" sz="1800" dirty="0"/>
              <a:t>vSphere </a:t>
            </a:r>
            <a:r>
              <a:rPr lang="ko-KR" altLang="en-US" sz="1800" dirty="0"/>
              <a:t>태그</a:t>
            </a:r>
          </a:p>
          <a:p>
            <a:pPr marL="285729" indent="-285729">
              <a:buFont typeface="Arial" panose="020B0604020202020204" pitchFamily="34" charset="0"/>
              <a:buChar char="•"/>
            </a:pPr>
            <a:r>
              <a:rPr lang="ko-KR" altLang="en-US" sz="1800" dirty="0"/>
              <a:t>비즈니스 뷰 규칙</a:t>
            </a:r>
            <a:endParaRPr lang="en-US" sz="1800" dirty="0"/>
          </a:p>
        </p:txBody>
      </p:sp>
      <p:sp>
        <p:nvSpPr>
          <p:cNvPr id="8" name="TextBox 7"/>
          <p:cNvSpPr txBox="1"/>
          <p:nvPr/>
        </p:nvSpPr>
        <p:spPr>
          <a:xfrm>
            <a:off x="389437" y="2893086"/>
            <a:ext cx="3315722" cy="400110"/>
          </a:xfrm>
          <a:prstGeom prst="rect">
            <a:avLst/>
          </a:prstGeom>
          <a:noFill/>
        </p:spPr>
        <p:txBody>
          <a:bodyPr wrap="square" rtlCol="0">
            <a:spAutoFit/>
          </a:bodyPr>
          <a:lstStyle/>
          <a:p>
            <a:pPr algn="ctr" defTabSz="685749"/>
            <a:r>
              <a:rPr lang="ko-KR" altLang="en-US" sz="2000" dirty="0">
                <a:solidFill>
                  <a:srgbClr val="FFFFFF"/>
                </a:solidFill>
                <a:cs typeface="Tahoma" panose="020B0604030504040204" pitchFamily="34" charset="0"/>
              </a:rPr>
              <a:t>동적 가상 머신 그룹</a:t>
            </a:r>
            <a:endParaRPr lang="en-GB" sz="2000" dirty="0">
              <a:solidFill>
                <a:srgbClr val="FFFFFF"/>
              </a:solidFill>
              <a:cs typeface="Tahoma" panose="020B0604030504040204" pitchFamily="34" charset="0"/>
            </a:endParaRPr>
          </a:p>
        </p:txBody>
      </p:sp>
      <p:grpSp>
        <p:nvGrpSpPr>
          <p:cNvPr id="5" name="Graphic 3">
            <a:extLst>
              <a:ext uri="{FF2B5EF4-FFF2-40B4-BE49-F238E27FC236}">
                <a16:creationId xmlns:a16="http://schemas.microsoft.com/office/drawing/2014/main" id="{9EE59203-4F78-4C53-8FA1-C28CFECFFCD4}"/>
              </a:ext>
            </a:extLst>
          </p:cNvPr>
          <p:cNvGrpSpPr/>
          <p:nvPr/>
        </p:nvGrpSpPr>
        <p:grpSpPr>
          <a:xfrm>
            <a:off x="1664710" y="1673225"/>
            <a:ext cx="898525" cy="898525"/>
            <a:chOff x="1664710" y="1932828"/>
            <a:chExt cx="898525" cy="898525"/>
          </a:xfrm>
        </p:grpSpPr>
        <p:sp>
          <p:nvSpPr>
            <p:cNvPr id="6" name="Freeform: Shape 5">
              <a:extLst>
                <a:ext uri="{FF2B5EF4-FFF2-40B4-BE49-F238E27FC236}">
                  <a16:creationId xmlns:a16="http://schemas.microsoft.com/office/drawing/2014/main" id="{A4150DE6-8AE8-4F30-979F-8D557E2211F8}"/>
                </a:ext>
              </a:extLst>
            </p:cNvPr>
            <p:cNvSpPr/>
            <p:nvPr/>
          </p:nvSpPr>
          <p:spPr>
            <a:xfrm>
              <a:off x="1854986" y="2248193"/>
              <a:ext cx="211418" cy="264272"/>
            </a:xfrm>
            <a:custGeom>
              <a:avLst/>
              <a:gdLst>
                <a:gd name="connsiteX0" fmla="*/ 146231 w 211417"/>
                <a:gd name="connsiteY0" fmla="*/ 248416 h 264272"/>
                <a:gd name="connsiteX1" fmla="*/ 110994 w 211417"/>
                <a:gd name="connsiteY1" fmla="*/ 269558 h 264272"/>
                <a:gd name="connsiteX2" fmla="*/ 75758 w 211417"/>
                <a:gd name="connsiteY2" fmla="*/ 248416 h 264272"/>
                <a:gd name="connsiteX3" fmla="*/ 3524 w 211417"/>
                <a:gd name="connsiteY3" fmla="*/ 44045 h 264272"/>
                <a:gd name="connsiteX4" fmla="*/ 0 w 211417"/>
                <a:gd name="connsiteY4" fmla="*/ 26427 h 264272"/>
                <a:gd name="connsiteX5" fmla="*/ 29951 w 211417"/>
                <a:gd name="connsiteY5" fmla="*/ 0 h 264272"/>
                <a:gd name="connsiteX6" fmla="*/ 59902 w 211417"/>
                <a:gd name="connsiteY6" fmla="*/ 26427 h 264272"/>
                <a:gd name="connsiteX7" fmla="*/ 112756 w 211417"/>
                <a:gd name="connsiteY7" fmla="*/ 202609 h 264272"/>
                <a:gd name="connsiteX8" fmla="*/ 112756 w 211417"/>
                <a:gd name="connsiteY8" fmla="*/ 202609 h 264272"/>
                <a:gd name="connsiteX9" fmla="*/ 167372 w 211417"/>
                <a:gd name="connsiteY9" fmla="*/ 26427 h 264272"/>
                <a:gd name="connsiteX10" fmla="*/ 195561 w 211417"/>
                <a:gd name="connsiteY10" fmla="*/ 0 h 264272"/>
                <a:gd name="connsiteX11" fmla="*/ 225512 w 211417"/>
                <a:gd name="connsiteY11" fmla="*/ 26427 h 264272"/>
                <a:gd name="connsiteX12" fmla="*/ 221989 w 211417"/>
                <a:gd name="connsiteY12" fmla="*/ 44045 h 264272"/>
                <a:gd name="connsiteX13" fmla="*/ 146231 w 211417"/>
                <a:gd name="connsiteY13" fmla="*/ 248416 h 26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417" h="264272">
                  <a:moveTo>
                    <a:pt x="146231" y="248416"/>
                  </a:moveTo>
                  <a:cubicBezTo>
                    <a:pt x="140945" y="266034"/>
                    <a:pt x="128612" y="269558"/>
                    <a:pt x="110994" y="269558"/>
                  </a:cubicBezTo>
                  <a:cubicBezTo>
                    <a:pt x="93376" y="269558"/>
                    <a:pt x="81043" y="266034"/>
                    <a:pt x="75758" y="248416"/>
                  </a:cubicBezTo>
                  <a:lnTo>
                    <a:pt x="3524" y="44045"/>
                  </a:lnTo>
                  <a:cubicBezTo>
                    <a:pt x="1762" y="36998"/>
                    <a:pt x="0" y="31713"/>
                    <a:pt x="0" y="26427"/>
                  </a:cubicBezTo>
                  <a:cubicBezTo>
                    <a:pt x="0" y="7047"/>
                    <a:pt x="15856" y="0"/>
                    <a:pt x="29951" y="0"/>
                  </a:cubicBezTo>
                  <a:cubicBezTo>
                    <a:pt x="45807" y="0"/>
                    <a:pt x="54616" y="8809"/>
                    <a:pt x="59902" y="26427"/>
                  </a:cubicBezTo>
                  <a:lnTo>
                    <a:pt x="112756" y="202609"/>
                  </a:lnTo>
                  <a:lnTo>
                    <a:pt x="112756" y="202609"/>
                  </a:lnTo>
                  <a:lnTo>
                    <a:pt x="167372" y="26427"/>
                  </a:lnTo>
                  <a:cubicBezTo>
                    <a:pt x="172658" y="8809"/>
                    <a:pt x="181467" y="0"/>
                    <a:pt x="195561" y="0"/>
                  </a:cubicBezTo>
                  <a:cubicBezTo>
                    <a:pt x="209656" y="0"/>
                    <a:pt x="225512" y="7047"/>
                    <a:pt x="225512" y="26427"/>
                  </a:cubicBezTo>
                  <a:cubicBezTo>
                    <a:pt x="225512" y="31713"/>
                    <a:pt x="223750" y="36998"/>
                    <a:pt x="221989" y="44045"/>
                  </a:cubicBezTo>
                  <a:lnTo>
                    <a:pt x="146231" y="248416"/>
                  </a:lnTo>
                  <a:close/>
                </a:path>
              </a:pathLst>
            </a:custGeom>
            <a:solidFill>
              <a:srgbClr val="00E296"/>
            </a:solidFill>
            <a:ln w="25400" cap="flat">
              <a:no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8E047481-2F4B-4A14-8B17-2656B22F57ED}"/>
                </a:ext>
              </a:extLst>
            </p:cNvPr>
            <p:cNvSpPr/>
            <p:nvPr/>
          </p:nvSpPr>
          <p:spPr>
            <a:xfrm>
              <a:off x="2108687" y="2246431"/>
              <a:ext cx="264272" cy="264272"/>
            </a:xfrm>
            <a:custGeom>
              <a:avLst/>
              <a:gdLst>
                <a:gd name="connsiteX0" fmla="*/ 0 w 264272"/>
                <a:gd name="connsiteY0" fmla="*/ 29951 h 264272"/>
                <a:gd name="connsiteX1" fmla="*/ 31713 w 264272"/>
                <a:gd name="connsiteY1" fmla="*/ 0 h 264272"/>
                <a:gd name="connsiteX2" fmla="*/ 49331 w 264272"/>
                <a:gd name="connsiteY2" fmla="*/ 0 h 264272"/>
                <a:gd name="connsiteX3" fmla="*/ 82805 w 264272"/>
                <a:gd name="connsiteY3" fmla="*/ 26427 h 264272"/>
                <a:gd name="connsiteX4" fmla="*/ 133898 w 264272"/>
                <a:gd name="connsiteY4" fmla="*/ 192038 h 264272"/>
                <a:gd name="connsiteX5" fmla="*/ 133898 w 264272"/>
                <a:gd name="connsiteY5" fmla="*/ 192038 h 264272"/>
                <a:gd name="connsiteX6" fmla="*/ 184990 w 264272"/>
                <a:gd name="connsiteY6" fmla="*/ 26427 h 264272"/>
                <a:gd name="connsiteX7" fmla="*/ 218465 w 264272"/>
                <a:gd name="connsiteY7" fmla="*/ 0 h 264272"/>
                <a:gd name="connsiteX8" fmla="*/ 234321 w 264272"/>
                <a:gd name="connsiteY8" fmla="*/ 0 h 264272"/>
                <a:gd name="connsiteX9" fmla="*/ 266034 w 264272"/>
                <a:gd name="connsiteY9" fmla="*/ 29951 h 264272"/>
                <a:gd name="connsiteX10" fmla="*/ 266034 w 264272"/>
                <a:gd name="connsiteY10" fmla="*/ 241369 h 264272"/>
                <a:gd name="connsiteX11" fmla="*/ 239607 w 264272"/>
                <a:gd name="connsiteY11" fmla="*/ 269558 h 264272"/>
                <a:gd name="connsiteX12" fmla="*/ 213179 w 264272"/>
                <a:gd name="connsiteY12" fmla="*/ 241369 h 264272"/>
                <a:gd name="connsiteX13" fmla="*/ 213179 w 264272"/>
                <a:gd name="connsiteY13" fmla="*/ 81043 h 264272"/>
                <a:gd name="connsiteX14" fmla="*/ 213179 w 264272"/>
                <a:gd name="connsiteY14" fmla="*/ 81043 h 264272"/>
                <a:gd name="connsiteX15" fmla="*/ 158563 w 264272"/>
                <a:gd name="connsiteY15" fmla="*/ 253701 h 264272"/>
                <a:gd name="connsiteX16" fmla="*/ 133898 w 264272"/>
                <a:gd name="connsiteY16" fmla="*/ 271319 h 264272"/>
                <a:gd name="connsiteX17" fmla="*/ 109232 w 264272"/>
                <a:gd name="connsiteY17" fmla="*/ 253701 h 264272"/>
                <a:gd name="connsiteX18" fmla="*/ 54616 w 264272"/>
                <a:gd name="connsiteY18" fmla="*/ 81043 h 264272"/>
                <a:gd name="connsiteX19" fmla="*/ 54616 w 264272"/>
                <a:gd name="connsiteY19" fmla="*/ 81043 h 264272"/>
                <a:gd name="connsiteX20" fmla="*/ 54616 w 264272"/>
                <a:gd name="connsiteY20" fmla="*/ 241369 h 264272"/>
                <a:gd name="connsiteX21" fmla="*/ 28189 w 264272"/>
                <a:gd name="connsiteY21" fmla="*/ 269558 h 264272"/>
                <a:gd name="connsiteX22" fmla="*/ 1762 w 264272"/>
                <a:gd name="connsiteY22" fmla="*/ 241369 h 264272"/>
                <a:gd name="connsiteX23" fmla="*/ 1762 w 264272"/>
                <a:gd name="connsiteY23" fmla="*/ 29951 h 26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4272" h="264272">
                  <a:moveTo>
                    <a:pt x="0" y="29951"/>
                  </a:moveTo>
                  <a:cubicBezTo>
                    <a:pt x="0" y="7047"/>
                    <a:pt x="15856" y="0"/>
                    <a:pt x="31713" y="0"/>
                  </a:cubicBezTo>
                  <a:lnTo>
                    <a:pt x="49331" y="0"/>
                  </a:lnTo>
                  <a:cubicBezTo>
                    <a:pt x="66949" y="0"/>
                    <a:pt x="75758" y="7047"/>
                    <a:pt x="82805" y="26427"/>
                  </a:cubicBezTo>
                  <a:lnTo>
                    <a:pt x="133898" y="192038"/>
                  </a:lnTo>
                  <a:lnTo>
                    <a:pt x="133898" y="192038"/>
                  </a:lnTo>
                  <a:lnTo>
                    <a:pt x="184990" y="26427"/>
                  </a:lnTo>
                  <a:cubicBezTo>
                    <a:pt x="190276" y="7047"/>
                    <a:pt x="199085" y="0"/>
                    <a:pt x="218465" y="0"/>
                  </a:cubicBezTo>
                  <a:lnTo>
                    <a:pt x="234321" y="0"/>
                  </a:lnTo>
                  <a:cubicBezTo>
                    <a:pt x="250178" y="0"/>
                    <a:pt x="266034" y="5285"/>
                    <a:pt x="266034" y="29951"/>
                  </a:cubicBezTo>
                  <a:lnTo>
                    <a:pt x="266034" y="241369"/>
                  </a:lnTo>
                  <a:cubicBezTo>
                    <a:pt x="266034" y="255463"/>
                    <a:pt x="258987" y="269558"/>
                    <a:pt x="239607" y="269558"/>
                  </a:cubicBezTo>
                  <a:cubicBezTo>
                    <a:pt x="220227" y="269558"/>
                    <a:pt x="213179" y="255463"/>
                    <a:pt x="213179" y="241369"/>
                  </a:cubicBezTo>
                  <a:lnTo>
                    <a:pt x="213179" y="81043"/>
                  </a:lnTo>
                  <a:lnTo>
                    <a:pt x="213179" y="81043"/>
                  </a:lnTo>
                  <a:lnTo>
                    <a:pt x="158563" y="253701"/>
                  </a:lnTo>
                  <a:cubicBezTo>
                    <a:pt x="155040" y="266034"/>
                    <a:pt x="146231" y="271319"/>
                    <a:pt x="133898" y="271319"/>
                  </a:cubicBezTo>
                  <a:cubicBezTo>
                    <a:pt x="121565" y="271319"/>
                    <a:pt x="112756" y="266034"/>
                    <a:pt x="109232" y="253701"/>
                  </a:cubicBezTo>
                  <a:lnTo>
                    <a:pt x="54616" y="81043"/>
                  </a:lnTo>
                  <a:lnTo>
                    <a:pt x="54616" y="81043"/>
                  </a:lnTo>
                  <a:lnTo>
                    <a:pt x="54616" y="241369"/>
                  </a:lnTo>
                  <a:cubicBezTo>
                    <a:pt x="54616" y="255463"/>
                    <a:pt x="47569" y="269558"/>
                    <a:pt x="28189" y="269558"/>
                  </a:cubicBezTo>
                  <a:cubicBezTo>
                    <a:pt x="8809" y="269558"/>
                    <a:pt x="1762" y="255463"/>
                    <a:pt x="1762" y="241369"/>
                  </a:cubicBezTo>
                  <a:lnTo>
                    <a:pt x="1762" y="29951"/>
                  </a:lnTo>
                  <a:close/>
                </a:path>
              </a:pathLst>
            </a:custGeom>
            <a:solidFill>
              <a:srgbClr val="00E296"/>
            </a:solidFill>
            <a:ln w="25400" cap="flat">
              <a:noFill/>
              <a:prstDash val="solid"/>
              <a:miter/>
            </a:ln>
          </p:spPr>
          <p:txBody>
            <a:bodyPr rtlCol="0" anchor="ctr"/>
            <a:lstStyle/>
            <a:p>
              <a:endParaRPr lang="ru-RU"/>
            </a:p>
          </p:txBody>
        </p:sp>
        <p:sp>
          <p:nvSpPr>
            <p:cNvPr id="12" name="Freeform: Shape 11">
              <a:extLst>
                <a:ext uri="{FF2B5EF4-FFF2-40B4-BE49-F238E27FC236}">
                  <a16:creationId xmlns:a16="http://schemas.microsoft.com/office/drawing/2014/main" id="{E036A2A1-7696-4969-9176-57B4F90B7811}"/>
                </a:ext>
              </a:extLst>
            </p:cNvPr>
            <p:cNvSpPr/>
            <p:nvPr/>
          </p:nvSpPr>
          <p:spPr>
            <a:xfrm>
              <a:off x="1691137" y="1959255"/>
              <a:ext cx="845671" cy="845671"/>
            </a:xfrm>
            <a:custGeom>
              <a:avLst/>
              <a:gdLst>
                <a:gd name="connsiteX0" fmla="*/ 0 w 845670"/>
                <a:gd name="connsiteY0" fmla="*/ 0 h 845670"/>
                <a:gd name="connsiteX1" fmla="*/ 845671 w 845670"/>
                <a:gd name="connsiteY1" fmla="*/ 0 h 845670"/>
                <a:gd name="connsiteX2" fmla="*/ 845671 w 845670"/>
                <a:gd name="connsiteY2" fmla="*/ 845671 h 845670"/>
                <a:gd name="connsiteX3" fmla="*/ 0 w 845670"/>
                <a:gd name="connsiteY3" fmla="*/ 845671 h 845670"/>
              </a:gdLst>
              <a:ahLst/>
              <a:cxnLst>
                <a:cxn ang="0">
                  <a:pos x="connsiteX0" y="connsiteY0"/>
                </a:cxn>
                <a:cxn ang="0">
                  <a:pos x="connsiteX1" y="connsiteY1"/>
                </a:cxn>
                <a:cxn ang="0">
                  <a:pos x="connsiteX2" y="connsiteY2"/>
                </a:cxn>
                <a:cxn ang="0">
                  <a:pos x="connsiteX3" y="connsiteY3"/>
                </a:cxn>
              </a:cxnLst>
              <a:rect l="l" t="t" r="r" b="b"/>
              <a:pathLst>
                <a:path w="845670" h="845670">
                  <a:moveTo>
                    <a:pt x="0" y="0"/>
                  </a:moveTo>
                  <a:lnTo>
                    <a:pt x="845671" y="0"/>
                  </a:lnTo>
                  <a:lnTo>
                    <a:pt x="845671" y="845671"/>
                  </a:lnTo>
                  <a:lnTo>
                    <a:pt x="0" y="845671"/>
                  </a:lnTo>
                  <a:close/>
                </a:path>
              </a:pathLst>
            </a:custGeom>
            <a:noFill/>
            <a:ln w="25400" cap="flat">
              <a:solidFill>
                <a:srgbClr val="00E296"/>
              </a:solidFill>
              <a:prstDash val="solid"/>
              <a:round/>
            </a:ln>
          </p:spPr>
          <p:txBody>
            <a:bodyPr rtlCol="0" anchor="ctr"/>
            <a:lstStyle/>
            <a:p>
              <a:endParaRPr lang="ru-RU"/>
            </a:p>
          </p:txBody>
        </p:sp>
      </p:grpSp>
    </p:spTree>
    <p:extLst>
      <p:ext uri="{BB962C8B-B14F-4D97-AF65-F5344CB8AC3E}">
        <p14:creationId xmlns:p14="http://schemas.microsoft.com/office/powerpoint/2010/main" val="19226077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dirty="0"/>
              <a:t>VAO </a:t>
            </a:r>
            <a:r>
              <a:rPr lang="ko-KR" altLang="en-US" sz="3600" dirty="0"/>
              <a:t>요약</a:t>
            </a:r>
            <a:endParaRPr lang="en-US" sz="3600" dirty="0"/>
          </a:p>
        </p:txBody>
      </p:sp>
      <p:sp>
        <p:nvSpPr>
          <p:cNvPr id="3" name="Text Placeholder 2"/>
          <p:cNvSpPr>
            <a:spLocks noGrp="1"/>
          </p:cNvSpPr>
          <p:nvPr>
            <p:ph type="body" sz="quarter" idx="10"/>
          </p:nvPr>
        </p:nvSpPr>
        <p:spPr>
          <a:xfrm>
            <a:off x="3939509" y="1613695"/>
            <a:ext cx="4261479" cy="2462597"/>
          </a:xfrm>
        </p:spPr>
        <p:txBody>
          <a:bodyPr/>
          <a:lstStyle/>
          <a:p>
            <a:r>
              <a:rPr lang="en-US" sz="1800" dirty="0">
                <a:solidFill>
                  <a:srgbClr val="00E296"/>
                </a:solidFill>
              </a:rPr>
              <a:t>Veeam </a:t>
            </a:r>
            <a:r>
              <a:rPr lang="en-US" sz="1800" dirty="0" err="1">
                <a:solidFill>
                  <a:srgbClr val="00E296"/>
                </a:solidFill>
              </a:rPr>
              <a:t>DataLabs</a:t>
            </a:r>
            <a:r>
              <a:rPr lang="en-US" sz="1800" dirty="0">
                <a:solidFill>
                  <a:srgbClr val="00E296"/>
                </a:solidFill>
              </a:rPr>
              <a:t> </a:t>
            </a:r>
            <a:r>
              <a:rPr lang="ko-KR" altLang="en-US" sz="1800" dirty="0">
                <a:solidFill>
                  <a:srgbClr val="00E296"/>
                </a:solidFill>
              </a:rPr>
              <a:t>기반</a:t>
            </a:r>
            <a:endParaRPr lang="en-US" sz="1800" dirty="0">
              <a:solidFill>
                <a:srgbClr val="00E296"/>
              </a:solidFill>
            </a:endParaRPr>
          </a:p>
          <a:p>
            <a:pPr marL="285729" indent="-285729">
              <a:buFont typeface="Arial" panose="020B0604020202020204" pitchFamily="34" charset="0"/>
              <a:buChar char="•"/>
            </a:pPr>
            <a:r>
              <a:rPr lang="en-US" altLang="ko-KR" sz="1800" dirty="0"/>
              <a:t>Veeam </a:t>
            </a:r>
            <a:r>
              <a:rPr lang="en-US" altLang="ko-KR" sz="1800" dirty="0" err="1"/>
              <a:t>SureBackup</a:t>
            </a:r>
            <a:r>
              <a:rPr lang="en-US" altLang="ko-KR" sz="1800" dirty="0"/>
              <a:t> </a:t>
            </a:r>
            <a:r>
              <a:rPr lang="ko-KR" altLang="en-US" sz="1800" dirty="0"/>
              <a:t>및 </a:t>
            </a:r>
            <a:r>
              <a:rPr lang="en-US" altLang="ko-KR" sz="1800" dirty="0" err="1"/>
              <a:t>SureReplica</a:t>
            </a:r>
            <a:r>
              <a:rPr lang="en-US" altLang="ko-KR" sz="1800" dirty="0"/>
              <a:t> </a:t>
            </a:r>
            <a:r>
              <a:rPr lang="ko-KR" altLang="en-US" sz="1800" dirty="0"/>
              <a:t>기술</a:t>
            </a:r>
          </a:p>
          <a:p>
            <a:pPr marL="285729" indent="-285729">
              <a:buFont typeface="Arial" panose="020B0604020202020204" pitchFamily="34" charset="0"/>
              <a:buChar char="•"/>
            </a:pPr>
            <a:r>
              <a:rPr lang="ko-KR" altLang="en-US" sz="1800" dirty="0"/>
              <a:t>사이트 당 </a:t>
            </a:r>
            <a:r>
              <a:rPr lang="en-US" altLang="ko-KR" sz="1800" dirty="0"/>
              <a:t>Lab </a:t>
            </a:r>
            <a:r>
              <a:rPr lang="ko-KR" altLang="en-US" sz="1800" dirty="0"/>
              <a:t>위임</a:t>
            </a:r>
          </a:p>
          <a:p>
            <a:pPr marL="285729" indent="-285729">
              <a:buFont typeface="Arial" panose="020B0604020202020204" pitchFamily="34" charset="0"/>
              <a:buChar char="•"/>
            </a:pPr>
            <a:r>
              <a:rPr lang="ko-KR" altLang="en-US" sz="1800" dirty="0"/>
              <a:t>맞춤형 환경 구축</a:t>
            </a:r>
          </a:p>
          <a:p>
            <a:pPr marL="285729" indent="-285729">
              <a:buFont typeface="Arial" panose="020B0604020202020204" pitchFamily="34" charset="0"/>
              <a:buChar char="•"/>
            </a:pPr>
            <a:r>
              <a:rPr lang="ko-KR" altLang="en-US" sz="1800" dirty="0"/>
              <a:t>스케줄링 엔진</a:t>
            </a:r>
          </a:p>
          <a:p>
            <a:pPr marL="285729" indent="-285729">
              <a:buFont typeface="Arial" panose="020B0604020202020204" pitchFamily="34" charset="0"/>
              <a:buChar char="•"/>
            </a:pPr>
            <a:r>
              <a:rPr lang="ko-KR" altLang="en-US" sz="1800" dirty="0"/>
              <a:t>세분화 된 테스트 및 검증</a:t>
            </a:r>
          </a:p>
          <a:p>
            <a:pPr marL="285729" indent="-285729">
              <a:buFont typeface="Arial" panose="020B0604020202020204" pitchFamily="34" charset="0"/>
              <a:buChar char="•"/>
            </a:pPr>
            <a:r>
              <a:rPr lang="ko-KR" altLang="en-US" sz="1800" dirty="0"/>
              <a:t>통합 서비스 계획 준비를 위한 대시 보드</a:t>
            </a:r>
            <a:endParaRPr lang="en-US" sz="1800" dirty="0"/>
          </a:p>
        </p:txBody>
      </p:sp>
      <p:sp>
        <p:nvSpPr>
          <p:cNvPr id="8" name="TextBox 7"/>
          <p:cNvSpPr txBox="1"/>
          <p:nvPr/>
        </p:nvSpPr>
        <p:spPr>
          <a:xfrm>
            <a:off x="389437" y="2875590"/>
            <a:ext cx="3315722" cy="707886"/>
          </a:xfrm>
          <a:prstGeom prst="rect">
            <a:avLst/>
          </a:prstGeom>
          <a:noFill/>
        </p:spPr>
        <p:txBody>
          <a:bodyPr wrap="square" rtlCol="0">
            <a:spAutoFit/>
          </a:bodyPr>
          <a:lstStyle/>
          <a:p>
            <a:pPr algn="ctr" defTabSz="685749"/>
            <a:r>
              <a:rPr lang="ko-KR" altLang="en-US" sz="2000" dirty="0">
                <a:solidFill>
                  <a:srgbClr val="FFFFFF"/>
                </a:solidFill>
                <a:cs typeface="Tahoma" panose="020B0604030504040204" pitchFamily="34" charset="0"/>
              </a:rPr>
              <a:t>자동화된</a:t>
            </a:r>
            <a:endParaRPr lang="en-US" altLang="ko-KR" sz="2000" dirty="0">
              <a:solidFill>
                <a:srgbClr val="FFFFFF"/>
              </a:solidFill>
              <a:cs typeface="Tahoma" panose="020B0604030504040204" pitchFamily="34" charset="0"/>
            </a:endParaRPr>
          </a:p>
          <a:p>
            <a:pPr algn="ctr" defTabSz="685749"/>
            <a:r>
              <a:rPr lang="ko-KR" altLang="en-US" sz="2000" dirty="0">
                <a:solidFill>
                  <a:srgbClr val="FFFFFF"/>
                </a:solidFill>
                <a:cs typeface="Tahoma" panose="020B0604030504040204" pitchFamily="34" charset="0"/>
              </a:rPr>
              <a:t>테스트</a:t>
            </a:r>
            <a:endParaRPr lang="en-GB" sz="2000" dirty="0">
              <a:solidFill>
                <a:srgbClr val="FFFFFF"/>
              </a:solidFill>
              <a:cs typeface="Tahoma" panose="020B0604030504040204" pitchFamily="34" charset="0"/>
            </a:endParaRPr>
          </a:p>
        </p:txBody>
      </p:sp>
      <p:pic>
        <p:nvPicPr>
          <p:cNvPr id="4" name="Graphic 3">
            <a:extLst>
              <a:ext uri="{FF2B5EF4-FFF2-40B4-BE49-F238E27FC236}">
                <a16:creationId xmlns:a16="http://schemas.microsoft.com/office/drawing/2014/main" id="{0A3BF2FC-E292-42DD-856B-65782E8843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64710" y="1613695"/>
            <a:ext cx="837190" cy="1109763"/>
          </a:xfrm>
          <a:prstGeom prst="rect">
            <a:avLst/>
          </a:prstGeom>
        </p:spPr>
      </p:pic>
    </p:spTree>
    <p:extLst>
      <p:ext uri="{BB962C8B-B14F-4D97-AF65-F5344CB8AC3E}">
        <p14:creationId xmlns:p14="http://schemas.microsoft.com/office/powerpoint/2010/main" val="6367780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VAO </a:t>
            </a:r>
            <a:r>
              <a:rPr lang="ko-KR" altLang="en-US" sz="3600" dirty="0"/>
              <a:t>요약</a:t>
            </a:r>
            <a:endParaRPr lang="en-US" sz="3600" dirty="0"/>
          </a:p>
        </p:txBody>
      </p:sp>
      <p:sp>
        <p:nvSpPr>
          <p:cNvPr id="3" name="Text Placeholder 2"/>
          <p:cNvSpPr>
            <a:spLocks noGrp="1"/>
          </p:cNvSpPr>
          <p:nvPr>
            <p:ph type="body" sz="quarter" idx="10"/>
          </p:nvPr>
        </p:nvSpPr>
        <p:spPr>
          <a:xfrm>
            <a:off x="3915016" y="1305919"/>
            <a:ext cx="4520324" cy="3532781"/>
          </a:xfrm>
        </p:spPr>
        <p:txBody>
          <a:bodyPr/>
          <a:lstStyle/>
          <a:p>
            <a:r>
              <a:rPr lang="en-US" sz="1800" dirty="0">
                <a:solidFill>
                  <a:srgbClr val="00E296"/>
                </a:solidFill>
              </a:rPr>
              <a:t>DR </a:t>
            </a:r>
            <a:r>
              <a:rPr lang="ko-KR" altLang="en-US" sz="1800" dirty="0">
                <a:solidFill>
                  <a:srgbClr val="00E296"/>
                </a:solidFill>
              </a:rPr>
              <a:t>템플릿</a:t>
            </a:r>
            <a:endParaRPr lang="en-US" sz="1800" dirty="0">
              <a:solidFill>
                <a:srgbClr val="00E296"/>
              </a:solidFill>
            </a:endParaRPr>
          </a:p>
          <a:p>
            <a:pPr marL="285729" indent="-285729">
              <a:buFont typeface="Arial" panose="020B0604020202020204" pitchFamily="34" charset="0"/>
              <a:buChar char="•"/>
            </a:pPr>
            <a:r>
              <a:rPr lang="ko-KR" altLang="en-US" sz="1800" dirty="0"/>
              <a:t>다양한 동적 변수를 포함하며</a:t>
            </a:r>
            <a:r>
              <a:rPr lang="en-US" altLang="ko-KR" sz="1800" dirty="0"/>
              <a:t>,</a:t>
            </a:r>
            <a:r>
              <a:rPr lang="ko-KR" altLang="en-US" sz="1800" dirty="0"/>
              <a:t> </a:t>
            </a:r>
            <a:r>
              <a:rPr lang="en-US" altLang="ko-KR" sz="1800" dirty="0"/>
              <a:t>MS Word</a:t>
            </a:r>
            <a:r>
              <a:rPr lang="ko-KR" altLang="en-US" sz="1800" dirty="0"/>
              <a:t>로 완벽하게 사용자 정의 가능</a:t>
            </a:r>
            <a:r>
              <a:rPr lang="en-US" altLang="ko-KR" sz="1800" dirty="0"/>
              <a:t>!</a:t>
            </a:r>
          </a:p>
          <a:p>
            <a:pPr marL="285729" indent="-285729">
              <a:buFont typeface="Arial" panose="020B0604020202020204" pitchFamily="34" charset="0"/>
              <a:buChar char="•"/>
            </a:pPr>
            <a:r>
              <a:rPr lang="ko-KR" altLang="en-US" sz="1800" dirty="0"/>
              <a:t>사이트 당 여러 템플릿</a:t>
            </a:r>
            <a:endParaRPr lang="en-US" altLang="ko-KR" sz="1800" dirty="0"/>
          </a:p>
          <a:p>
            <a:pPr marL="285729" indent="-285729">
              <a:buFont typeface="Arial" panose="020B0604020202020204" pitchFamily="34" charset="0"/>
              <a:buChar char="•"/>
            </a:pPr>
            <a:endParaRPr lang="en-US" sz="1800" dirty="0"/>
          </a:p>
          <a:p>
            <a:r>
              <a:rPr lang="en-US" sz="1800" dirty="0">
                <a:solidFill>
                  <a:srgbClr val="00E296"/>
                </a:solidFill>
              </a:rPr>
              <a:t>DR </a:t>
            </a:r>
            <a:r>
              <a:rPr lang="ko-KR" altLang="en-US" sz="1800" dirty="0">
                <a:solidFill>
                  <a:srgbClr val="00E296"/>
                </a:solidFill>
              </a:rPr>
              <a:t>정의 문서</a:t>
            </a:r>
            <a:endParaRPr lang="en-US" sz="1800" dirty="0">
              <a:solidFill>
                <a:srgbClr val="00E296"/>
              </a:solidFill>
            </a:endParaRPr>
          </a:p>
          <a:p>
            <a:pPr marL="285729" indent="-285729">
              <a:buFont typeface="Arial" panose="020B0604020202020204" pitchFamily="34" charset="0"/>
              <a:buChar char="•"/>
            </a:pPr>
            <a:r>
              <a:rPr lang="ko-KR" altLang="en-US" sz="1800" dirty="0"/>
              <a:t>템플릿 </a:t>
            </a:r>
            <a:r>
              <a:rPr lang="en-US" altLang="ko-KR" sz="1800" dirty="0"/>
              <a:t>+ </a:t>
            </a:r>
            <a:r>
              <a:rPr lang="ko-KR" altLang="en-US" sz="1800" dirty="0"/>
              <a:t>계획 정의서로 작성</a:t>
            </a:r>
            <a:endParaRPr lang="en-US" altLang="ko-KR" sz="1800" dirty="0"/>
          </a:p>
          <a:p>
            <a:pPr marL="285729" indent="-285729">
              <a:buFont typeface="Arial" panose="020B0604020202020204" pitchFamily="34" charset="0"/>
              <a:buChar char="•"/>
            </a:pPr>
            <a:r>
              <a:rPr lang="ko-KR" altLang="en-US" sz="1800" dirty="0"/>
              <a:t>계획 변경에 따라 자동 업데이트</a:t>
            </a:r>
          </a:p>
          <a:p>
            <a:pPr marL="285729" indent="-285729">
              <a:buFont typeface="Arial" panose="020B0604020202020204" pitchFamily="34" charset="0"/>
              <a:buChar char="•"/>
            </a:pPr>
            <a:r>
              <a:rPr lang="ko-KR" altLang="en-US" sz="1800" dirty="0"/>
              <a:t>모든 이해 관계자에게 이메일로 전송</a:t>
            </a:r>
          </a:p>
          <a:p>
            <a:pPr marL="285729" indent="-285729">
              <a:buFont typeface="Arial" panose="020B0604020202020204" pitchFamily="34" charset="0"/>
              <a:buChar char="•"/>
            </a:pPr>
            <a:r>
              <a:rPr lang="ko-KR" altLang="en-US" sz="1800" dirty="0"/>
              <a:t>상세한 변경 로그</a:t>
            </a:r>
            <a:endParaRPr lang="en-US" sz="1800" dirty="0"/>
          </a:p>
        </p:txBody>
      </p:sp>
      <p:sp>
        <p:nvSpPr>
          <p:cNvPr id="8" name="TextBox 7"/>
          <p:cNvSpPr txBox="1"/>
          <p:nvPr/>
        </p:nvSpPr>
        <p:spPr>
          <a:xfrm>
            <a:off x="389437" y="2936789"/>
            <a:ext cx="3315722" cy="707886"/>
          </a:xfrm>
          <a:prstGeom prst="rect">
            <a:avLst/>
          </a:prstGeom>
          <a:noFill/>
        </p:spPr>
        <p:txBody>
          <a:bodyPr wrap="square" rtlCol="0">
            <a:spAutoFit/>
          </a:bodyPr>
          <a:lstStyle/>
          <a:p>
            <a:pPr algn="ctr" defTabSz="685749"/>
            <a:r>
              <a:rPr lang="ko-KR" altLang="en-US" sz="2000" dirty="0">
                <a:solidFill>
                  <a:srgbClr val="FFFFFF"/>
                </a:solidFill>
                <a:cs typeface="Tahoma" panose="020B0604030504040204" pitchFamily="34" charset="0"/>
              </a:rPr>
              <a:t>동적인</a:t>
            </a:r>
            <a:endParaRPr lang="en-US" altLang="ko-KR" sz="2000" dirty="0">
              <a:solidFill>
                <a:srgbClr val="FFFFFF"/>
              </a:solidFill>
              <a:cs typeface="Tahoma" panose="020B0604030504040204" pitchFamily="34" charset="0"/>
            </a:endParaRPr>
          </a:p>
          <a:p>
            <a:pPr algn="ctr" defTabSz="685749"/>
            <a:r>
              <a:rPr lang="ko-KR" altLang="en-US" sz="2000" dirty="0">
                <a:solidFill>
                  <a:srgbClr val="FFFFFF"/>
                </a:solidFill>
                <a:cs typeface="Tahoma" panose="020B0604030504040204" pitchFamily="34" charset="0"/>
              </a:rPr>
              <a:t>문서화</a:t>
            </a:r>
            <a:endParaRPr lang="en-GB" sz="2000" dirty="0">
              <a:solidFill>
                <a:srgbClr val="FFFFFF"/>
              </a:solidFill>
              <a:cs typeface="Tahoma" panose="020B0604030504040204" pitchFamily="34" charset="0"/>
            </a:endParaRPr>
          </a:p>
        </p:txBody>
      </p:sp>
      <p:pic>
        <p:nvPicPr>
          <p:cNvPr id="4" name="Graphic 3">
            <a:extLst>
              <a:ext uri="{FF2B5EF4-FFF2-40B4-BE49-F238E27FC236}">
                <a16:creationId xmlns:a16="http://schemas.microsoft.com/office/drawing/2014/main" id="{40F09E07-8034-43FF-8E7F-3D46F4EA7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5348" y="1619302"/>
            <a:ext cx="854652" cy="1126587"/>
          </a:xfrm>
          <a:prstGeom prst="rect">
            <a:avLst/>
          </a:prstGeom>
        </p:spPr>
      </p:pic>
    </p:spTree>
    <p:extLst>
      <p:ext uri="{BB962C8B-B14F-4D97-AF65-F5344CB8AC3E}">
        <p14:creationId xmlns:p14="http://schemas.microsoft.com/office/powerpoint/2010/main" val="11821820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ko-KR" altLang="en-US" sz="3600"/>
              <a:t>복구 계획서</a:t>
            </a:r>
            <a:endParaRPr lang="en-US" sz="3600" dirty="0"/>
          </a:p>
        </p:txBody>
      </p:sp>
      <p:sp>
        <p:nvSpPr>
          <p:cNvPr id="3" name="Text Placeholder 2"/>
          <p:cNvSpPr>
            <a:spLocks noGrp="1"/>
          </p:cNvSpPr>
          <p:nvPr>
            <p:ph type="body" sz="quarter" idx="10"/>
          </p:nvPr>
        </p:nvSpPr>
        <p:spPr>
          <a:xfrm>
            <a:off x="360000" y="1404937"/>
            <a:ext cx="5343588" cy="2333626"/>
          </a:xfrm>
        </p:spPr>
        <p:txBody>
          <a:bodyPr/>
          <a:lstStyle/>
          <a:p>
            <a:endParaRPr lang="en-US" sz="1800" dirty="0"/>
          </a:p>
          <a:p>
            <a:r>
              <a:rPr lang="en-US" altLang="ko-KR" sz="1800" dirty="0">
                <a:solidFill>
                  <a:srgbClr val="93EB20"/>
                </a:solidFill>
              </a:rPr>
              <a:t>VMware vSphere VM</a:t>
            </a:r>
            <a:r>
              <a:rPr lang="ko-KR" altLang="en-US" sz="1800" dirty="0"/>
              <a:t>의 자동 복구 및 통합 서비스</a:t>
            </a:r>
            <a:endParaRPr lang="en-US" sz="1800" dirty="0"/>
          </a:p>
          <a:p>
            <a:endParaRPr lang="en-US" sz="1800" dirty="0"/>
          </a:p>
          <a:p>
            <a:r>
              <a:rPr lang="en-US" altLang="ko-KR" sz="1800" dirty="0"/>
              <a:t>IVMR, </a:t>
            </a:r>
            <a:r>
              <a:rPr lang="ko-KR" altLang="en-US" sz="1800" dirty="0"/>
              <a:t>새로운 복구 위치</a:t>
            </a:r>
            <a:r>
              <a:rPr lang="en-US" altLang="ko-KR" sz="1800" dirty="0"/>
              <a:t>, Re-IP</a:t>
            </a:r>
            <a:r>
              <a:rPr lang="ko-KR" altLang="en-US" sz="1800" dirty="0"/>
              <a:t>에 대한 지원을 포함</a:t>
            </a:r>
            <a:endParaRPr lang="en-US" sz="1800" dirty="0"/>
          </a:p>
        </p:txBody>
      </p:sp>
      <p:pic>
        <p:nvPicPr>
          <p:cNvPr id="8" name="Graphic 7">
            <a:extLst>
              <a:ext uri="{FF2B5EF4-FFF2-40B4-BE49-F238E27FC236}">
                <a16:creationId xmlns:a16="http://schemas.microsoft.com/office/drawing/2014/main" id="{9D3428B8-4AE3-467D-9108-D5FFD5868D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3588" y="700059"/>
            <a:ext cx="3020350" cy="4413531"/>
          </a:xfrm>
          <a:prstGeom prst="rect">
            <a:avLst/>
          </a:prstGeom>
        </p:spPr>
      </p:pic>
    </p:spTree>
    <p:extLst>
      <p:ext uri="{BB962C8B-B14F-4D97-AF65-F5344CB8AC3E}">
        <p14:creationId xmlns:p14="http://schemas.microsoft.com/office/powerpoint/2010/main" val="294476803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360000" y="171451"/>
            <a:ext cx="8363938" cy="553998"/>
          </a:xfrm>
        </p:spPr>
        <p:txBody>
          <a:bodyPr>
            <a:normAutofit/>
          </a:bodyPr>
          <a:lstStyle/>
          <a:p>
            <a:r>
              <a:rPr lang="ko-KR" altLang="en-US" sz="3600"/>
              <a:t>복구 계획서</a:t>
            </a:r>
            <a:endParaRPr lang="en-US" sz="3600" dirty="0"/>
          </a:p>
        </p:txBody>
      </p:sp>
      <p:grpSp>
        <p:nvGrpSpPr>
          <p:cNvPr id="4" name="Group 3">
            <a:extLst>
              <a:ext uri="{FF2B5EF4-FFF2-40B4-BE49-F238E27FC236}">
                <a16:creationId xmlns:a16="http://schemas.microsoft.com/office/drawing/2014/main" id="{4F894C72-7D35-4CA6-8DBA-1908803F69B9}"/>
              </a:ext>
            </a:extLst>
          </p:cNvPr>
          <p:cNvGrpSpPr/>
          <p:nvPr/>
        </p:nvGrpSpPr>
        <p:grpSpPr>
          <a:xfrm>
            <a:off x="1071130" y="1063153"/>
            <a:ext cx="6611623" cy="3472989"/>
            <a:chOff x="661555" y="864942"/>
            <a:chExt cx="7071798" cy="3714712"/>
          </a:xfrm>
        </p:grpSpPr>
        <p:grpSp>
          <p:nvGrpSpPr>
            <p:cNvPr id="2" name="Group 1">
              <a:extLst>
                <a:ext uri="{FF2B5EF4-FFF2-40B4-BE49-F238E27FC236}">
                  <a16:creationId xmlns:a16="http://schemas.microsoft.com/office/drawing/2014/main" id="{E1193A54-507E-4D72-BE33-7EAD65DD7E1F}"/>
                </a:ext>
              </a:extLst>
            </p:cNvPr>
            <p:cNvGrpSpPr/>
            <p:nvPr/>
          </p:nvGrpSpPr>
          <p:grpSpPr>
            <a:xfrm>
              <a:off x="661556" y="864942"/>
              <a:ext cx="6995087" cy="1436505"/>
              <a:chOff x="802428" y="1004437"/>
              <a:chExt cx="6154138" cy="1263809"/>
            </a:xfrm>
          </p:grpSpPr>
          <p:pic>
            <p:nvPicPr>
              <p:cNvPr id="3" name="Picture 2" descr="A screenshot of a cell phone&#10;&#10;Description automatically generated">
                <a:extLst>
                  <a:ext uri="{FF2B5EF4-FFF2-40B4-BE49-F238E27FC236}">
                    <a16:creationId xmlns:a16="http://schemas.microsoft.com/office/drawing/2014/main" id="{B73C14C7-7EB8-3E46-A349-6FDC45421C3B}"/>
                  </a:ext>
                </a:extLst>
              </p:cNvPr>
              <p:cNvPicPr>
                <a:picLocks noChangeAspect="1"/>
              </p:cNvPicPr>
              <p:nvPr/>
            </p:nvPicPr>
            <p:blipFill rotWithShape="1">
              <a:blip r:embed="rId3"/>
              <a:srcRect r="5671" b="11255"/>
              <a:stretch/>
            </p:blipFill>
            <p:spPr>
              <a:xfrm>
                <a:off x="802428" y="1004437"/>
                <a:ext cx="2619494" cy="12638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9856A68-D0AD-134A-BD07-3340BC71434F}"/>
                  </a:ext>
                </a:extLst>
              </p:cNvPr>
              <p:cNvPicPr>
                <a:picLocks noChangeAspect="1"/>
              </p:cNvPicPr>
              <p:nvPr/>
            </p:nvPicPr>
            <p:blipFill rotWithShape="1">
              <a:blip r:embed="rId4"/>
              <a:srcRect r="6304" b="11531"/>
              <a:stretch/>
            </p:blipFill>
            <p:spPr>
              <a:xfrm>
                <a:off x="3767555" y="1009857"/>
                <a:ext cx="3189011" cy="1258389"/>
              </a:xfrm>
              <a:prstGeom prst="rect">
                <a:avLst/>
              </a:prstGeom>
            </p:spPr>
          </p:pic>
        </p:grpSp>
        <p:pic>
          <p:nvPicPr>
            <p:cNvPr id="9" name="Picture 8" descr="A screenshot of a cell phone&#10;&#10;Description automatically generated">
              <a:extLst>
                <a:ext uri="{FF2B5EF4-FFF2-40B4-BE49-F238E27FC236}">
                  <a16:creationId xmlns:a16="http://schemas.microsoft.com/office/drawing/2014/main" id="{4E37FA30-0EA8-7442-9555-B53C031480AD}"/>
                </a:ext>
              </a:extLst>
            </p:cNvPr>
            <p:cNvPicPr>
              <a:picLocks noChangeAspect="1"/>
            </p:cNvPicPr>
            <p:nvPr/>
          </p:nvPicPr>
          <p:blipFill rotWithShape="1">
            <a:blip r:embed="rId5"/>
            <a:srcRect r="2309" b="9823"/>
            <a:stretch/>
          </p:blipFill>
          <p:spPr>
            <a:xfrm>
              <a:off x="661555" y="2655631"/>
              <a:ext cx="7071798" cy="1924023"/>
            </a:xfrm>
            <a:prstGeom prst="rect">
              <a:avLst/>
            </a:prstGeom>
          </p:spPr>
        </p:pic>
      </p:grpSp>
    </p:spTree>
    <p:extLst>
      <p:ext uri="{BB962C8B-B14F-4D97-AF65-F5344CB8AC3E}">
        <p14:creationId xmlns:p14="http://schemas.microsoft.com/office/powerpoint/2010/main" val="1438106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VM </a:t>
            </a:r>
            <a:r>
              <a:rPr lang="ko-KR" altLang="en-US" sz="3600" dirty="0"/>
              <a:t>콘솔</a:t>
            </a:r>
            <a:endParaRPr lang="en-US" sz="3600" dirty="0"/>
          </a:p>
        </p:txBody>
      </p:sp>
      <p:sp>
        <p:nvSpPr>
          <p:cNvPr id="3" name="Text Placeholder 2"/>
          <p:cNvSpPr>
            <a:spLocks noGrp="1"/>
          </p:cNvSpPr>
          <p:nvPr>
            <p:ph type="body" sz="quarter" idx="10"/>
          </p:nvPr>
        </p:nvSpPr>
        <p:spPr>
          <a:xfrm>
            <a:off x="977901" y="1941042"/>
            <a:ext cx="3367328" cy="1543507"/>
          </a:xfrm>
        </p:spPr>
        <p:txBody>
          <a:bodyPr/>
          <a:lstStyle/>
          <a:p>
            <a:r>
              <a:rPr lang="en-US" altLang="ko-KR" sz="1800" dirty="0"/>
              <a:t>VAO UI</a:t>
            </a:r>
            <a:r>
              <a:rPr lang="ko-KR" altLang="en-US" sz="1800" dirty="0"/>
              <a:t>에서 직접 </a:t>
            </a:r>
            <a:r>
              <a:rPr lang="en-US" altLang="ko-KR" sz="1800" dirty="0"/>
              <a:t>VM </a:t>
            </a:r>
            <a:r>
              <a:rPr lang="ko-KR" altLang="en-US" sz="1800" dirty="0"/>
              <a:t>콘솔을 시작하여 추가 테스트</a:t>
            </a:r>
            <a:r>
              <a:rPr lang="en-US" altLang="ko-KR" sz="1800" dirty="0"/>
              <a:t>, </a:t>
            </a:r>
            <a:r>
              <a:rPr lang="ko-KR" altLang="en-US" sz="1800" dirty="0"/>
              <a:t>문제 해결 및 검증을 위한 </a:t>
            </a:r>
            <a:r>
              <a:rPr lang="ko-KR" altLang="en-US" sz="1800" dirty="0">
                <a:solidFill>
                  <a:srgbClr val="93EB20"/>
                </a:solidFill>
              </a:rPr>
              <a:t>향상된 </a:t>
            </a:r>
            <a:r>
              <a:rPr lang="en-US" altLang="ko-KR" sz="1800" dirty="0">
                <a:solidFill>
                  <a:srgbClr val="93EB20"/>
                </a:solidFill>
              </a:rPr>
              <a:t>UX </a:t>
            </a:r>
            <a:r>
              <a:rPr lang="ko-KR" altLang="en-US" sz="1800" dirty="0">
                <a:solidFill>
                  <a:srgbClr val="93EB20"/>
                </a:solidFill>
              </a:rPr>
              <a:t>제공</a:t>
            </a:r>
            <a:endParaRPr lang="en-US" sz="1800" dirty="0">
              <a:solidFill>
                <a:schemeClr val="tx1">
                  <a:lumMod val="75000"/>
                  <a:lumOff val="25000"/>
                </a:schemeClr>
              </a:solidFill>
            </a:endParaRPr>
          </a:p>
        </p:txBody>
      </p:sp>
      <p:pic>
        <p:nvPicPr>
          <p:cNvPr id="12" name="Picture 11">
            <a:extLst>
              <a:ext uri="{FF2B5EF4-FFF2-40B4-BE49-F238E27FC236}">
                <a16:creationId xmlns:a16="http://schemas.microsoft.com/office/drawing/2014/main" id="{11BCE2B3-48CE-CC4F-9404-417C270CD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304" y="1702269"/>
            <a:ext cx="3463795" cy="2021053"/>
          </a:xfrm>
          <a:prstGeom prst="rect">
            <a:avLst/>
          </a:prstGeom>
        </p:spPr>
      </p:pic>
      <p:pic>
        <p:nvPicPr>
          <p:cNvPr id="5" name="Graphic 4">
            <a:extLst>
              <a:ext uri="{FF2B5EF4-FFF2-40B4-BE49-F238E27FC236}">
                <a16:creationId xmlns:a16="http://schemas.microsoft.com/office/drawing/2014/main" id="{A8163C55-6BB7-4AE8-A735-F2BF1DD2D0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0000" y="2300287"/>
            <a:ext cx="409575" cy="542925"/>
          </a:xfrm>
          <a:prstGeom prst="rect">
            <a:avLst/>
          </a:prstGeom>
        </p:spPr>
      </p:pic>
    </p:spTree>
    <p:extLst>
      <p:ext uri="{BB962C8B-B14F-4D97-AF65-F5344CB8AC3E}">
        <p14:creationId xmlns:p14="http://schemas.microsoft.com/office/powerpoint/2010/main" val="30801408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322A8A-436B-4455-89CC-F1CA37DBB69C}"/>
              </a:ext>
            </a:extLst>
          </p:cNvPr>
          <p:cNvSpPr>
            <a:spLocks noGrp="1"/>
          </p:cNvSpPr>
          <p:nvPr>
            <p:ph type="title"/>
          </p:nvPr>
        </p:nvSpPr>
        <p:spPr>
          <a:xfrm>
            <a:off x="389436" y="2196805"/>
            <a:ext cx="6001839" cy="677108"/>
          </a:xfrm>
        </p:spPr>
        <p:txBody>
          <a:bodyPr>
            <a:normAutofit/>
          </a:bodyPr>
          <a:lstStyle/>
          <a:p>
            <a:r>
              <a:rPr lang="en-GB" dirty="0"/>
              <a:t>Things to understand</a:t>
            </a:r>
          </a:p>
        </p:txBody>
      </p:sp>
    </p:spTree>
    <p:extLst>
      <p:ext uri="{BB962C8B-B14F-4D97-AF65-F5344CB8AC3E}">
        <p14:creationId xmlns:p14="http://schemas.microsoft.com/office/powerpoint/2010/main" val="29582362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1042998" y="1102516"/>
            <a:ext cx="7775474" cy="3718148"/>
          </a:xfrm>
        </p:spPr>
        <p:txBody>
          <a:bodyPr/>
          <a:lstStyle/>
          <a:p>
            <a:r>
              <a:rPr lang="en-US" sz="1800"/>
              <a:t>Any DR tool is a small part of a business continuity solution </a:t>
            </a:r>
            <a:r>
              <a:rPr lang="mr-IN" sz="1800"/>
              <a:t>–</a:t>
            </a:r>
            <a:r>
              <a:rPr lang="en-US" sz="1800"/>
              <a:t> processes and knowledge are big parts of it</a:t>
            </a:r>
          </a:p>
          <a:p>
            <a:endParaRPr lang="en-US" sz="1800"/>
          </a:p>
          <a:p>
            <a:r>
              <a:rPr lang="en-US" sz="1800"/>
              <a:t>Don’t protect virtual machines </a:t>
            </a:r>
            <a:r>
              <a:rPr lang="mr-IN" sz="1800"/>
              <a:t>–</a:t>
            </a:r>
            <a:r>
              <a:rPr lang="en-US" sz="1800"/>
              <a:t> protect applications!</a:t>
            </a:r>
          </a:p>
          <a:p>
            <a:endParaRPr lang="en-US" sz="1800"/>
          </a:p>
          <a:p>
            <a:r>
              <a:rPr lang="en-US" sz="1800"/>
              <a:t>A failover must be committed – once it is done, there’s no more chance to undo</a:t>
            </a:r>
          </a:p>
          <a:p>
            <a:endParaRPr lang="en-US" sz="1800"/>
          </a:p>
          <a:p>
            <a:r>
              <a:rPr lang="en-US" sz="1800"/>
              <a:t>Embedded Veeam ONE™ is not a typical Veeam ONE server </a:t>
            </a:r>
            <a:r>
              <a:rPr lang="mr-IN" sz="1800"/>
              <a:t>–</a:t>
            </a:r>
            <a:r>
              <a:rPr lang="en-US" sz="1800"/>
              <a:t> i.e. does not do capacity management and used for categorization only</a:t>
            </a:r>
          </a:p>
        </p:txBody>
      </p:sp>
      <p:pic>
        <p:nvPicPr>
          <p:cNvPr id="12" name="Graphic 11">
            <a:extLst>
              <a:ext uri="{FF2B5EF4-FFF2-40B4-BE49-F238E27FC236}">
                <a16:creationId xmlns:a16="http://schemas.microsoft.com/office/drawing/2014/main" id="{7C0FD624-B2B0-443D-8640-CCD417CA79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05" y="1102516"/>
            <a:ext cx="368018" cy="404820"/>
          </a:xfrm>
          <a:prstGeom prst="rect">
            <a:avLst/>
          </a:prstGeom>
        </p:spPr>
      </p:pic>
      <p:grpSp>
        <p:nvGrpSpPr>
          <p:cNvPr id="14" name="Graphic 12">
            <a:extLst>
              <a:ext uri="{FF2B5EF4-FFF2-40B4-BE49-F238E27FC236}">
                <a16:creationId xmlns:a16="http://schemas.microsoft.com/office/drawing/2014/main" id="{CFC2D101-E1A2-4948-8EDF-E89E68E1FDF8}"/>
              </a:ext>
            </a:extLst>
          </p:cNvPr>
          <p:cNvGrpSpPr/>
          <p:nvPr/>
        </p:nvGrpSpPr>
        <p:grpSpPr>
          <a:xfrm>
            <a:off x="417189" y="1827668"/>
            <a:ext cx="476250" cy="434474"/>
            <a:chOff x="356098" y="1854158"/>
            <a:chExt cx="542925" cy="495300"/>
          </a:xfrm>
        </p:grpSpPr>
        <p:sp>
          <p:nvSpPr>
            <p:cNvPr id="15" name="Freeform: Shape 14">
              <a:extLst>
                <a:ext uri="{FF2B5EF4-FFF2-40B4-BE49-F238E27FC236}">
                  <a16:creationId xmlns:a16="http://schemas.microsoft.com/office/drawing/2014/main" id="{DB469859-4148-4D26-BAB7-790C6C1DC80F}"/>
                </a:ext>
              </a:extLst>
            </p:cNvPr>
            <p:cNvSpPr/>
            <p:nvPr/>
          </p:nvSpPr>
          <p:spPr>
            <a:xfrm>
              <a:off x="370386" y="1868446"/>
              <a:ext cx="457200" cy="381000"/>
            </a:xfrm>
            <a:custGeom>
              <a:avLst/>
              <a:gdLst>
                <a:gd name="connsiteX0" fmla="*/ 463868 w 457200"/>
                <a:gd name="connsiteY0" fmla="*/ 240983 h 381000"/>
                <a:gd name="connsiteX1" fmla="*/ 463868 w 457200"/>
                <a:gd name="connsiteY1" fmla="*/ 49530 h 381000"/>
                <a:gd name="connsiteX2" fmla="*/ 414338 w 457200"/>
                <a:gd name="connsiteY2" fmla="*/ 0 h 381000"/>
                <a:gd name="connsiteX3" fmla="*/ 42863 w 457200"/>
                <a:gd name="connsiteY3" fmla="*/ 0 h 381000"/>
                <a:gd name="connsiteX4" fmla="*/ 0 w 457200"/>
                <a:gd name="connsiteY4" fmla="*/ 42863 h 381000"/>
                <a:gd name="connsiteX5" fmla="*/ 0 w 457200"/>
                <a:gd name="connsiteY5" fmla="*/ 342900 h 381000"/>
                <a:gd name="connsiteX6" fmla="*/ 42863 w 457200"/>
                <a:gd name="connsiteY6" fmla="*/ 385763 h 381000"/>
                <a:gd name="connsiteX7" fmla="*/ 254318 w 457200"/>
                <a:gd name="connsiteY7" fmla="*/ 385763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381000">
                  <a:moveTo>
                    <a:pt x="463868" y="240983"/>
                  </a:moveTo>
                  <a:lnTo>
                    <a:pt x="463868" y="49530"/>
                  </a:lnTo>
                  <a:cubicBezTo>
                    <a:pt x="463868" y="21908"/>
                    <a:pt x="441960" y="0"/>
                    <a:pt x="414338" y="0"/>
                  </a:cubicBezTo>
                  <a:lnTo>
                    <a:pt x="42863" y="0"/>
                  </a:lnTo>
                  <a:cubicBezTo>
                    <a:pt x="19050" y="0"/>
                    <a:pt x="0" y="19050"/>
                    <a:pt x="0" y="42863"/>
                  </a:cubicBezTo>
                  <a:lnTo>
                    <a:pt x="0" y="342900"/>
                  </a:lnTo>
                  <a:cubicBezTo>
                    <a:pt x="0" y="366713"/>
                    <a:pt x="19050" y="385763"/>
                    <a:pt x="42863" y="385763"/>
                  </a:cubicBezTo>
                  <a:lnTo>
                    <a:pt x="254318" y="385763"/>
                  </a:lnTo>
                </a:path>
              </a:pathLst>
            </a:custGeom>
            <a:noFill/>
            <a:ln w="15875" cap="flat">
              <a:solidFill>
                <a:srgbClr val="00E296"/>
              </a:solid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5F760B59-93C1-4FB8-8F26-B054A8238739}"/>
                </a:ext>
              </a:extLst>
            </p:cNvPr>
            <p:cNvSpPr/>
            <p:nvPr/>
          </p:nvSpPr>
          <p:spPr>
            <a:xfrm>
              <a:off x="370386" y="1868446"/>
              <a:ext cx="47625" cy="247650"/>
            </a:xfrm>
            <a:custGeom>
              <a:avLst/>
              <a:gdLst>
                <a:gd name="connsiteX0" fmla="*/ 49530 w 47625"/>
                <a:gd name="connsiteY0" fmla="*/ 0 h 247650"/>
                <a:gd name="connsiteX1" fmla="*/ 0 w 47625"/>
                <a:gd name="connsiteY1" fmla="*/ 49530 h 247650"/>
                <a:gd name="connsiteX2" fmla="*/ 0 w 47625"/>
                <a:gd name="connsiteY2" fmla="*/ 250508 h 247650"/>
              </a:gdLst>
              <a:ahLst/>
              <a:cxnLst>
                <a:cxn ang="0">
                  <a:pos x="connsiteX0" y="connsiteY0"/>
                </a:cxn>
                <a:cxn ang="0">
                  <a:pos x="connsiteX1" y="connsiteY1"/>
                </a:cxn>
                <a:cxn ang="0">
                  <a:pos x="connsiteX2" y="connsiteY2"/>
                </a:cxn>
              </a:cxnLst>
              <a:rect l="l" t="t" r="r" b="b"/>
              <a:pathLst>
                <a:path w="47625" h="247650">
                  <a:moveTo>
                    <a:pt x="49530" y="0"/>
                  </a:moveTo>
                  <a:cubicBezTo>
                    <a:pt x="21908" y="0"/>
                    <a:pt x="0" y="21908"/>
                    <a:pt x="0" y="49530"/>
                  </a:cubicBezTo>
                  <a:lnTo>
                    <a:pt x="0" y="250508"/>
                  </a:lnTo>
                </a:path>
              </a:pathLst>
            </a:custGeom>
            <a:noFill/>
            <a:ln w="15875" cap="flat">
              <a:solidFill>
                <a:srgbClr val="00E296"/>
              </a:solid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CA0A3C70-6597-4787-A767-4719AB587D4D}"/>
                </a:ext>
              </a:extLst>
            </p:cNvPr>
            <p:cNvSpPr/>
            <p:nvPr/>
          </p:nvSpPr>
          <p:spPr>
            <a:xfrm>
              <a:off x="370386" y="1955123"/>
              <a:ext cx="457200" cy="9525"/>
            </a:xfrm>
            <a:custGeom>
              <a:avLst/>
              <a:gdLst>
                <a:gd name="connsiteX0" fmla="*/ 0 w 457200"/>
                <a:gd name="connsiteY0" fmla="*/ 0 h 0"/>
                <a:gd name="connsiteX1" fmla="*/ 463868 w 457200"/>
                <a:gd name="connsiteY1" fmla="*/ 0 h 0"/>
              </a:gdLst>
              <a:ahLst/>
              <a:cxnLst>
                <a:cxn ang="0">
                  <a:pos x="connsiteX0" y="connsiteY0"/>
                </a:cxn>
                <a:cxn ang="0">
                  <a:pos x="connsiteX1" y="connsiteY1"/>
                </a:cxn>
              </a:cxnLst>
              <a:rect l="l" t="t" r="r" b="b"/>
              <a:pathLst>
                <a:path w="457200">
                  <a:moveTo>
                    <a:pt x="0" y="0"/>
                  </a:moveTo>
                  <a:lnTo>
                    <a:pt x="463868" y="0"/>
                  </a:lnTo>
                </a:path>
              </a:pathLst>
            </a:custGeom>
            <a:ln w="15875" cap="flat">
              <a:solidFill>
                <a:srgbClr val="00E296"/>
              </a:solid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760DA775-C6CD-4586-A367-94AA1F35CA40}"/>
                </a:ext>
              </a:extLst>
            </p:cNvPr>
            <p:cNvSpPr/>
            <p:nvPr/>
          </p:nvSpPr>
          <p:spPr>
            <a:xfrm>
              <a:off x="356098" y="1854158"/>
              <a:ext cx="9525" cy="9525"/>
            </a:xfrm>
            <a:custGeom>
              <a:avLst/>
              <a:gdLst/>
              <a:ahLst/>
              <a:cxnLst/>
              <a:rect l="l" t="t" r="r" b="b"/>
              <a:pathLst>
                <a:path/>
              </a:pathLst>
            </a:custGeom>
            <a:noFill/>
            <a:ln w="15875" cap="flat">
              <a:solidFill>
                <a:srgbClr val="00E296"/>
              </a:solidFill>
              <a:prstDash val="solid"/>
              <a:round/>
            </a:ln>
          </p:spPr>
          <p:txBody>
            <a:bodyPr rtlCol="0" anchor="ctr"/>
            <a:lstStyle/>
            <a:p>
              <a:endParaRPr lang="ru-RU"/>
            </a:p>
          </p:txBody>
        </p:sp>
        <p:sp>
          <p:nvSpPr>
            <p:cNvPr id="19" name="Freeform: Shape 18">
              <a:extLst>
                <a:ext uri="{FF2B5EF4-FFF2-40B4-BE49-F238E27FC236}">
                  <a16:creationId xmlns:a16="http://schemas.microsoft.com/office/drawing/2014/main" id="{D2365453-11C7-495F-854E-6525FFE55C73}"/>
                </a:ext>
              </a:extLst>
            </p:cNvPr>
            <p:cNvSpPr/>
            <p:nvPr/>
          </p:nvSpPr>
          <p:spPr>
            <a:xfrm>
              <a:off x="356098" y="1854158"/>
              <a:ext cx="9525" cy="9525"/>
            </a:xfrm>
            <a:custGeom>
              <a:avLst/>
              <a:gdLst/>
              <a:ahLst/>
              <a:cxnLst/>
              <a:rect l="l" t="t" r="r" b="b"/>
              <a:pathLst>
                <a:path/>
              </a:pathLst>
            </a:custGeom>
            <a:noFill/>
            <a:ln w="15875" cap="flat">
              <a:solidFill>
                <a:srgbClr val="00E296"/>
              </a:solidFill>
              <a:prstDash val="solid"/>
              <a:round/>
            </a:ln>
          </p:spPr>
          <p:txBody>
            <a:bodyPr rtlCol="0" anchor="ctr"/>
            <a:lstStyle/>
            <a:p>
              <a:endParaRPr lang="ru-RU"/>
            </a:p>
          </p:txBody>
        </p:sp>
        <p:sp>
          <p:nvSpPr>
            <p:cNvPr id="20" name="Freeform: Shape 19">
              <a:extLst>
                <a:ext uri="{FF2B5EF4-FFF2-40B4-BE49-F238E27FC236}">
                  <a16:creationId xmlns:a16="http://schemas.microsoft.com/office/drawing/2014/main" id="{9F466741-1AA4-4C97-AB2A-66D3409721A2}"/>
                </a:ext>
              </a:extLst>
            </p:cNvPr>
            <p:cNvSpPr/>
            <p:nvPr/>
          </p:nvSpPr>
          <p:spPr>
            <a:xfrm>
              <a:off x="356098" y="1854158"/>
              <a:ext cx="9525" cy="9525"/>
            </a:xfrm>
            <a:custGeom>
              <a:avLst/>
              <a:gdLst/>
              <a:ahLst/>
              <a:cxnLst/>
              <a:rect l="l" t="t" r="r" b="b"/>
              <a:pathLst>
                <a:path/>
              </a:pathLst>
            </a:custGeom>
            <a:noFill/>
            <a:ln w="15875" cap="flat">
              <a:solidFill>
                <a:srgbClr val="00E296"/>
              </a:solidFill>
              <a:prstDash val="solid"/>
              <a:round/>
            </a:ln>
          </p:spPr>
          <p:txBody>
            <a:bodyPr rtlCol="0" anchor="ctr"/>
            <a:lstStyle/>
            <a:p>
              <a:endParaRPr lang="ru-RU"/>
            </a:p>
          </p:txBody>
        </p:sp>
        <p:sp>
          <p:nvSpPr>
            <p:cNvPr id="21" name="Freeform: Shape 20">
              <a:extLst>
                <a:ext uri="{FF2B5EF4-FFF2-40B4-BE49-F238E27FC236}">
                  <a16:creationId xmlns:a16="http://schemas.microsoft.com/office/drawing/2014/main" id="{4A3D114F-089C-4C71-991A-9405156D209E}"/>
                </a:ext>
              </a:extLst>
            </p:cNvPr>
            <p:cNvSpPr/>
            <p:nvPr/>
          </p:nvSpPr>
          <p:spPr>
            <a:xfrm>
              <a:off x="356098" y="1854158"/>
              <a:ext cx="9525" cy="9525"/>
            </a:xfrm>
            <a:custGeom>
              <a:avLst/>
              <a:gdLst/>
              <a:ahLst/>
              <a:cxnLst/>
              <a:rect l="l" t="t" r="r" b="b"/>
              <a:pathLst>
                <a:path/>
              </a:pathLst>
            </a:custGeom>
            <a:noFill/>
            <a:ln w="15875" cap="flat">
              <a:solidFill>
                <a:srgbClr val="00E296"/>
              </a:solidFill>
              <a:prstDash val="solid"/>
              <a:round/>
            </a:ln>
          </p:spPr>
          <p:txBody>
            <a:bodyPr rtlCol="0" anchor="ctr"/>
            <a:lstStyle/>
            <a:p>
              <a:endParaRPr lang="ru-RU"/>
            </a:p>
          </p:txBody>
        </p:sp>
        <p:sp>
          <p:nvSpPr>
            <p:cNvPr id="22" name="Freeform: Shape 21">
              <a:extLst>
                <a:ext uri="{FF2B5EF4-FFF2-40B4-BE49-F238E27FC236}">
                  <a16:creationId xmlns:a16="http://schemas.microsoft.com/office/drawing/2014/main" id="{CA7D31F1-38EA-49EF-AE02-FA00310CAB36}"/>
                </a:ext>
              </a:extLst>
            </p:cNvPr>
            <p:cNvSpPr/>
            <p:nvPr/>
          </p:nvSpPr>
          <p:spPr>
            <a:xfrm>
              <a:off x="356098" y="1854158"/>
              <a:ext cx="9525" cy="9525"/>
            </a:xfrm>
            <a:custGeom>
              <a:avLst/>
              <a:gdLst/>
              <a:ahLst/>
              <a:cxnLst/>
              <a:rect l="l" t="t" r="r" b="b"/>
              <a:pathLst>
                <a:path/>
              </a:pathLst>
            </a:custGeom>
            <a:noFill/>
            <a:ln w="15875" cap="flat">
              <a:solidFill>
                <a:srgbClr val="00E296"/>
              </a:solidFill>
              <a:prstDash val="solid"/>
              <a:round/>
            </a:ln>
          </p:spPr>
          <p:txBody>
            <a:bodyPr rtlCol="0" anchor="ctr"/>
            <a:lstStyle/>
            <a:p>
              <a:endParaRPr lang="ru-RU"/>
            </a:p>
          </p:txBody>
        </p:sp>
        <p:sp>
          <p:nvSpPr>
            <p:cNvPr id="23" name="Freeform: Shape 22">
              <a:extLst>
                <a:ext uri="{FF2B5EF4-FFF2-40B4-BE49-F238E27FC236}">
                  <a16:creationId xmlns:a16="http://schemas.microsoft.com/office/drawing/2014/main" id="{56C70820-81DA-4246-9FDF-D00DC2777D5F}"/>
                </a:ext>
              </a:extLst>
            </p:cNvPr>
            <p:cNvSpPr/>
            <p:nvPr/>
          </p:nvSpPr>
          <p:spPr>
            <a:xfrm>
              <a:off x="420868" y="1901783"/>
              <a:ext cx="19050" cy="19050"/>
            </a:xfrm>
            <a:custGeom>
              <a:avLst/>
              <a:gdLst>
                <a:gd name="connsiteX0" fmla="*/ 13335 w 19050"/>
                <a:gd name="connsiteY0" fmla="*/ 25717 h 19050"/>
                <a:gd name="connsiteX1" fmla="*/ 13335 w 19050"/>
                <a:gd name="connsiteY1" fmla="*/ 25717 h 19050"/>
                <a:gd name="connsiteX2" fmla="*/ 0 w 19050"/>
                <a:gd name="connsiteY2" fmla="*/ 12383 h 19050"/>
                <a:gd name="connsiteX3" fmla="*/ 0 w 19050"/>
                <a:gd name="connsiteY3" fmla="*/ 12383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571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5717"/>
                  </a:moveTo>
                  <a:lnTo>
                    <a:pt x="13335" y="25717"/>
                  </a:lnTo>
                  <a:cubicBezTo>
                    <a:pt x="6667" y="25717"/>
                    <a:pt x="0" y="20003"/>
                    <a:pt x="0" y="12383"/>
                  </a:cubicBezTo>
                  <a:lnTo>
                    <a:pt x="0" y="12383"/>
                  </a:lnTo>
                  <a:cubicBezTo>
                    <a:pt x="0" y="5715"/>
                    <a:pt x="5715" y="0"/>
                    <a:pt x="13335" y="0"/>
                  </a:cubicBezTo>
                  <a:lnTo>
                    <a:pt x="13335" y="0"/>
                  </a:lnTo>
                  <a:cubicBezTo>
                    <a:pt x="20002" y="0"/>
                    <a:pt x="26670" y="5715"/>
                    <a:pt x="26670" y="13335"/>
                  </a:cubicBezTo>
                  <a:lnTo>
                    <a:pt x="26670" y="13335"/>
                  </a:lnTo>
                  <a:cubicBezTo>
                    <a:pt x="25717" y="20003"/>
                    <a:pt x="20002" y="25717"/>
                    <a:pt x="13335" y="25717"/>
                  </a:cubicBezTo>
                  <a:close/>
                </a:path>
              </a:pathLst>
            </a:custGeom>
            <a:solidFill>
              <a:srgbClr val="00E296"/>
            </a:solidFill>
            <a:ln w="15875" cap="flat">
              <a:noFill/>
              <a:prstDash val="solid"/>
              <a:miter/>
            </a:ln>
          </p:spPr>
          <p:txBody>
            <a:bodyPr rtlCol="0" anchor="ctr"/>
            <a:lstStyle/>
            <a:p>
              <a:endParaRPr lang="ru-RU"/>
            </a:p>
          </p:txBody>
        </p:sp>
        <p:sp>
          <p:nvSpPr>
            <p:cNvPr id="24" name="Freeform: Shape 23">
              <a:extLst>
                <a:ext uri="{FF2B5EF4-FFF2-40B4-BE49-F238E27FC236}">
                  <a16:creationId xmlns:a16="http://schemas.microsoft.com/office/drawing/2014/main" id="{8280BF24-858C-4A82-9D85-9118D159FD30}"/>
                </a:ext>
              </a:extLst>
            </p:cNvPr>
            <p:cNvSpPr/>
            <p:nvPr/>
          </p:nvSpPr>
          <p:spPr>
            <a:xfrm>
              <a:off x="467540" y="1900831"/>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6667" y="26670"/>
                    <a:pt x="0" y="20955"/>
                    <a:pt x="0" y="13335"/>
                  </a:cubicBezTo>
                  <a:lnTo>
                    <a:pt x="0" y="13335"/>
                  </a:lnTo>
                  <a:cubicBezTo>
                    <a:pt x="0" y="6667"/>
                    <a:pt x="5715" y="0"/>
                    <a:pt x="13335" y="0"/>
                  </a:cubicBezTo>
                  <a:lnTo>
                    <a:pt x="13335" y="0"/>
                  </a:lnTo>
                  <a:cubicBezTo>
                    <a:pt x="20003" y="0"/>
                    <a:pt x="26670" y="5715"/>
                    <a:pt x="26670" y="13335"/>
                  </a:cubicBezTo>
                  <a:lnTo>
                    <a:pt x="26670" y="13335"/>
                  </a:lnTo>
                  <a:cubicBezTo>
                    <a:pt x="26670" y="20955"/>
                    <a:pt x="20955" y="26670"/>
                    <a:pt x="13335" y="26670"/>
                  </a:cubicBezTo>
                  <a:close/>
                </a:path>
              </a:pathLst>
            </a:custGeom>
            <a:solidFill>
              <a:srgbClr val="00E296"/>
            </a:solidFill>
            <a:ln w="15875" cap="flat">
              <a:noFill/>
              <a:prstDash val="solid"/>
              <a:miter/>
            </a:ln>
          </p:spPr>
          <p:txBody>
            <a:bodyPr rtlCol="0" anchor="ctr"/>
            <a:lstStyle/>
            <a:p>
              <a:endParaRPr lang="ru-RU"/>
            </a:p>
          </p:txBody>
        </p:sp>
        <p:sp>
          <p:nvSpPr>
            <p:cNvPr id="25" name="Freeform: Shape 24">
              <a:extLst>
                <a:ext uri="{FF2B5EF4-FFF2-40B4-BE49-F238E27FC236}">
                  <a16:creationId xmlns:a16="http://schemas.microsoft.com/office/drawing/2014/main" id="{1C117C4A-4ED1-4EE3-BB23-5B6D03491D63}"/>
                </a:ext>
              </a:extLst>
            </p:cNvPr>
            <p:cNvSpPr/>
            <p:nvPr/>
          </p:nvSpPr>
          <p:spPr>
            <a:xfrm>
              <a:off x="515166" y="1900831"/>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6667" y="26670"/>
                    <a:pt x="0" y="20955"/>
                    <a:pt x="0" y="13335"/>
                  </a:cubicBezTo>
                  <a:lnTo>
                    <a:pt x="0" y="13335"/>
                  </a:lnTo>
                  <a:cubicBezTo>
                    <a:pt x="0" y="6667"/>
                    <a:pt x="5715" y="0"/>
                    <a:pt x="13335" y="0"/>
                  </a:cubicBezTo>
                  <a:lnTo>
                    <a:pt x="13335" y="0"/>
                  </a:lnTo>
                  <a:cubicBezTo>
                    <a:pt x="20002" y="0"/>
                    <a:pt x="26670" y="5715"/>
                    <a:pt x="26670" y="13335"/>
                  </a:cubicBezTo>
                  <a:lnTo>
                    <a:pt x="26670" y="13335"/>
                  </a:lnTo>
                  <a:cubicBezTo>
                    <a:pt x="26670" y="20955"/>
                    <a:pt x="20002" y="26670"/>
                    <a:pt x="13335" y="26670"/>
                  </a:cubicBezTo>
                  <a:close/>
                </a:path>
              </a:pathLst>
            </a:custGeom>
            <a:solidFill>
              <a:srgbClr val="00E296"/>
            </a:solidFill>
            <a:ln w="15875" cap="flat">
              <a:noFill/>
              <a:prstDash val="solid"/>
              <a:miter/>
            </a:ln>
          </p:spPr>
          <p:txBody>
            <a:bodyPr rtlCol="0" anchor="ctr"/>
            <a:lstStyle/>
            <a:p>
              <a:endParaRPr lang="ru-RU"/>
            </a:p>
          </p:txBody>
        </p:sp>
        <p:sp>
          <p:nvSpPr>
            <p:cNvPr id="26" name="Freeform: Shape 25">
              <a:extLst>
                <a:ext uri="{FF2B5EF4-FFF2-40B4-BE49-F238E27FC236}">
                  <a16:creationId xmlns:a16="http://schemas.microsoft.com/office/drawing/2014/main" id="{C4BDDF24-68FC-40FE-8C24-8DE52D5E40F5}"/>
                </a:ext>
              </a:extLst>
            </p:cNvPr>
            <p:cNvSpPr/>
            <p:nvPr/>
          </p:nvSpPr>
          <p:spPr>
            <a:xfrm>
              <a:off x="659945" y="2109428"/>
              <a:ext cx="219075" cy="219075"/>
            </a:xfrm>
            <a:custGeom>
              <a:avLst/>
              <a:gdLst>
                <a:gd name="connsiteX0" fmla="*/ 0 w 219075"/>
                <a:gd name="connsiteY0" fmla="*/ 0 h 219075"/>
                <a:gd name="connsiteX1" fmla="*/ 84773 w 219075"/>
                <a:gd name="connsiteY1" fmla="*/ 220980 h 219075"/>
                <a:gd name="connsiteX2" fmla="*/ 120967 w 219075"/>
                <a:gd name="connsiteY2" fmla="*/ 120968 h 219075"/>
                <a:gd name="connsiteX3" fmla="*/ 220980 w 219075"/>
                <a:gd name="connsiteY3" fmla="*/ 84773 h 219075"/>
              </a:gdLst>
              <a:ahLst/>
              <a:cxnLst>
                <a:cxn ang="0">
                  <a:pos x="connsiteX0" y="connsiteY0"/>
                </a:cxn>
                <a:cxn ang="0">
                  <a:pos x="connsiteX1" y="connsiteY1"/>
                </a:cxn>
                <a:cxn ang="0">
                  <a:pos x="connsiteX2" y="connsiteY2"/>
                </a:cxn>
                <a:cxn ang="0">
                  <a:pos x="connsiteX3" y="connsiteY3"/>
                </a:cxn>
              </a:cxnLst>
              <a:rect l="l" t="t" r="r" b="b"/>
              <a:pathLst>
                <a:path w="219075" h="219075">
                  <a:moveTo>
                    <a:pt x="0" y="0"/>
                  </a:moveTo>
                  <a:lnTo>
                    <a:pt x="84773" y="220980"/>
                  </a:lnTo>
                  <a:lnTo>
                    <a:pt x="120967" y="120968"/>
                  </a:lnTo>
                  <a:lnTo>
                    <a:pt x="220980" y="84773"/>
                  </a:lnTo>
                  <a:close/>
                </a:path>
              </a:pathLst>
            </a:custGeom>
            <a:noFill/>
            <a:ln w="15875" cap="flat">
              <a:solidFill>
                <a:srgbClr val="00E296"/>
              </a:solidFill>
              <a:prstDash val="solid"/>
              <a:round/>
            </a:ln>
          </p:spPr>
          <p:txBody>
            <a:bodyPr rtlCol="0" anchor="ctr"/>
            <a:lstStyle/>
            <a:p>
              <a:endParaRPr lang="ru-RU"/>
            </a:p>
          </p:txBody>
        </p:sp>
      </p:grpSp>
      <p:pic>
        <p:nvPicPr>
          <p:cNvPr id="27" name="Graphic 26">
            <a:extLst>
              <a:ext uri="{FF2B5EF4-FFF2-40B4-BE49-F238E27FC236}">
                <a16:creationId xmlns:a16="http://schemas.microsoft.com/office/drawing/2014/main" id="{8222A216-3769-4FDD-88AD-AB62B80688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436" y="2488214"/>
            <a:ext cx="476250" cy="476250"/>
          </a:xfrm>
          <a:prstGeom prst="rect">
            <a:avLst/>
          </a:prstGeom>
        </p:spPr>
      </p:pic>
      <p:pic>
        <p:nvPicPr>
          <p:cNvPr id="29" name="Graphic 28">
            <a:extLst>
              <a:ext uri="{FF2B5EF4-FFF2-40B4-BE49-F238E27FC236}">
                <a16:creationId xmlns:a16="http://schemas.microsoft.com/office/drawing/2014/main" id="{9B4B22D3-2601-4139-BA83-DEB35E45D7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4836" y="3335689"/>
            <a:ext cx="451676" cy="418827"/>
          </a:xfrm>
          <a:prstGeom prst="rect">
            <a:avLst/>
          </a:prstGeom>
        </p:spPr>
      </p:pic>
    </p:spTree>
    <p:extLst>
      <p:ext uri="{BB962C8B-B14F-4D97-AF65-F5344CB8AC3E}">
        <p14:creationId xmlns:p14="http://schemas.microsoft.com/office/powerpoint/2010/main" val="36683482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977901" y="1311223"/>
            <a:ext cx="7775474" cy="3718148"/>
          </a:xfrm>
        </p:spPr>
        <p:txBody>
          <a:bodyPr/>
          <a:lstStyle/>
          <a:p>
            <a:r>
              <a:rPr lang="en-US" sz="1800"/>
              <a:t>When </a:t>
            </a:r>
            <a:r>
              <a:rPr lang="en-US" sz="1800" err="1"/>
              <a:t>DataLabs</a:t>
            </a:r>
            <a:r>
              <a:rPr lang="en-US" sz="1800"/>
              <a:t> are in use, there will be a MAC address conflict in vCenter. This is technically not an issue and will be cleaned up when the lab is closed. However, it will be an issue for a client that has alerts configured for this issue (solution in Links)</a:t>
            </a:r>
          </a:p>
          <a:p>
            <a:endParaRPr lang="en-US" sz="1800"/>
          </a:p>
          <a:p>
            <a:r>
              <a:rPr lang="en-US" sz="1800"/>
              <a:t>If there is more than one host in the recovery site a </a:t>
            </a:r>
            <a:r>
              <a:rPr lang="en-US" sz="1800" err="1"/>
              <a:t>vDS</a:t>
            </a:r>
            <a:r>
              <a:rPr lang="en-US" sz="1800"/>
              <a:t> (vSphere Distributed Switch) is needed to support the Virtual Labs</a:t>
            </a:r>
          </a:p>
        </p:txBody>
      </p:sp>
      <p:pic>
        <p:nvPicPr>
          <p:cNvPr id="4" name="Graphic 3">
            <a:extLst>
              <a:ext uri="{FF2B5EF4-FFF2-40B4-BE49-F238E27FC236}">
                <a16:creationId xmlns:a16="http://schemas.microsoft.com/office/drawing/2014/main" id="{8EDDAAAC-421A-40C2-A668-F56A145F2A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4" y="1377137"/>
            <a:ext cx="409575" cy="542925"/>
          </a:xfrm>
          <a:prstGeom prst="rect">
            <a:avLst/>
          </a:prstGeom>
        </p:spPr>
      </p:pic>
      <p:grpSp>
        <p:nvGrpSpPr>
          <p:cNvPr id="6" name="Graphic 4">
            <a:extLst>
              <a:ext uri="{FF2B5EF4-FFF2-40B4-BE49-F238E27FC236}">
                <a16:creationId xmlns:a16="http://schemas.microsoft.com/office/drawing/2014/main" id="{7540D58A-59FE-4DDB-87E1-40C81F53AEBD}"/>
              </a:ext>
            </a:extLst>
          </p:cNvPr>
          <p:cNvGrpSpPr/>
          <p:nvPr/>
        </p:nvGrpSpPr>
        <p:grpSpPr>
          <a:xfrm>
            <a:off x="405703" y="2682379"/>
            <a:ext cx="485775" cy="485775"/>
            <a:chOff x="405703" y="2587906"/>
            <a:chExt cx="485775" cy="485775"/>
          </a:xfrm>
        </p:grpSpPr>
        <p:sp>
          <p:nvSpPr>
            <p:cNvPr id="7" name="Freeform: Shape 6">
              <a:extLst>
                <a:ext uri="{FF2B5EF4-FFF2-40B4-BE49-F238E27FC236}">
                  <a16:creationId xmlns:a16="http://schemas.microsoft.com/office/drawing/2014/main" id="{F99A751B-0C2A-46EA-98BB-292A74AF9672}"/>
                </a:ext>
              </a:extLst>
            </p:cNvPr>
            <p:cNvSpPr/>
            <p:nvPr/>
          </p:nvSpPr>
          <p:spPr>
            <a:xfrm>
              <a:off x="419991" y="2603146"/>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8110"/>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8" name="Freeform: Shape 7">
              <a:extLst>
                <a:ext uri="{FF2B5EF4-FFF2-40B4-BE49-F238E27FC236}">
                  <a16:creationId xmlns:a16="http://schemas.microsoft.com/office/drawing/2014/main" id="{AECF7125-CD44-4292-9A30-927E76CF0AD7}"/>
                </a:ext>
              </a:extLst>
            </p:cNvPr>
            <p:cNvSpPr/>
            <p:nvPr/>
          </p:nvSpPr>
          <p:spPr>
            <a:xfrm>
              <a:off x="419991" y="2756499"/>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013F1436-091B-46A5-A1E2-74C4F729F7A6}"/>
                </a:ext>
              </a:extLst>
            </p:cNvPr>
            <p:cNvSpPr/>
            <p:nvPr/>
          </p:nvSpPr>
          <p:spPr>
            <a:xfrm>
              <a:off x="419991" y="2909851"/>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2E2C1858-5978-46AD-B315-416D7483C17C}"/>
                </a:ext>
              </a:extLst>
            </p:cNvPr>
            <p:cNvSpPr/>
            <p:nvPr/>
          </p:nvSpPr>
          <p:spPr>
            <a:xfrm>
              <a:off x="515241" y="26831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A47CC037-7483-4204-A22F-FF07F8E70443}"/>
                </a:ext>
              </a:extLst>
            </p:cNvPr>
            <p:cNvSpPr/>
            <p:nvPr/>
          </p:nvSpPr>
          <p:spPr>
            <a:xfrm>
              <a:off x="515241" y="28355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01132F93-D81E-4282-B36A-FEF801352C73}"/>
                </a:ext>
              </a:extLst>
            </p:cNvPr>
            <p:cNvSpPr/>
            <p:nvPr/>
          </p:nvSpPr>
          <p:spPr>
            <a:xfrm>
              <a:off x="515241" y="2987004"/>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0E52D420-759E-4FC2-8438-A30EF731FFCA}"/>
                </a:ext>
              </a:extLst>
            </p:cNvPr>
            <p:cNvSpPr/>
            <p:nvPr/>
          </p:nvSpPr>
          <p:spPr>
            <a:xfrm>
              <a:off x="72955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CCBE3312-9B2E-4FB3-B343-CA362E65FE7E}"/>
                </a:ext>
              </a:extLst>
            </p:cNvPr>
            <p:cNvSpPr/>
            <p:nvPr/>
          </p:nvSpPr>
          <p:spPr>
            <a:xfrm>
              <a:off x="77527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0FDF38F7-24E2-4EC9-8D9E-681FCB544B3F}"/>
                </a:ext>
              </a:extLst>
            </p:cNvPr>
            <p:cNvSpPr/>
            <p:nvPr/>
          </p:nvSpPr>
          <p:spPr>
            <a:xfrm>
              <a:off x="72955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3F825FF0-C01A-433A-9B99-25618CABE554}"/>
                </a:ext>
              </a:extLst>
            </p:cNvPr>
            <p:cNvSpPr/>
            <p:nvPr/>
          </p:nvSpPr>
          <p:spPr>
            <a:xfrm>
              <a:off x="77527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9" name="Freeform: Shape 18">
              <a:extLst>
                <a:ext uri="{FF2B5EF4-FFF2-40B4-BE49-F238E27FC236}">
                  <a16:creationId xmlns:a16="http://schemas.microsoft.com/office/drawing/2014/main" id="{B945450F-E1CD-4DE1-B355-78E8B15913AF}"/>
                </a:ext>
              </a:extLst>
            </p:cNvPr>
            <p:cNvSpPr/>
            <p:nvPr/>
          </p:nvSpPr>
          <p:spPr>
            <a:xfrm>
              <a:off x="72955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BEE15A1B-E3DF-4EAD-A96C-550CB227E9E5}"/>
                </a:ext>
              </a:extLst>
            </p:cNvPr>
            <p:cNvSpPr/>
            <p:nvPr/>
          </p:nvSpPr>
          <p:spPr>
            <a:xfrm>
              <a:off x="77527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grpSp>
    </p:spTree>
    <p:extLst>
      <p:ext uri="{BB962C8B-B14F-4D97-AF65-F5344CB8AC3E}">
        <p14:creationId xmlns:p14="http://schemas.microsoft.com/office/powerpoint/2010/main" val="101283796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977901" y="1311223"/>
            <a:ext cx="7775474" cy="3718148"/>
          </a:xfrm>
        </p:spPr>
        <p:txBody>
          <a:bodyPr/>
          <a:lstStyle/>
          <a:p>
            <a:r>
              <a:rPr lang="en-US" sz="1800"/>
              <a:t>VAO licensing is per protected virtual machine.  Licenses are applied to VMs protected as they are protected.  You cannot apply a license to a specific machine.</a:t>
            </a:r>
          </a:p>
          <a:p>
            <a:endParaRPr lang="en-US" sz="1800"/>
          </a:p>
          <a:p>
            <a:endParaRPr lang="en-US" sz="1800"/>
          </a:p>
          <a:p>
            <a:r>
              <a:rPr lang="en-US" sz="1800"/>
              <a:t>1 month to expiry, or once exceed the license count, you will get notified in the UI at login. Unprotect VMs to increase your available licenses.  May take a few minutes to show as available.</a:t>
            </a:r>
          </a:p>
        </p:txBody>
      </p:sp>
      <p:pic>
        <p:nvPicPr>
          <p:cNvPr id="6" name="Graphic 5">
            <a:extLst>
              <a:ext uri="{FF2B5EF4-FFF2-40B4-BE49-F238E27FC236}">
                <a16:creationId xmlns:a16="http://schemas.microsoft.com/office/drawing/2014/main" id="{29A91069-AF74-4C2D-A1B1-CB26070479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4" y="1377137"/>
            <a:ext cx="409575" cy="542925"/>
          </a:xfrm>
          <a:prstGeom prst="rect">
            <a:avLst/>
          </a:prstGeom>
        </p:spPr>
      </p:pic>
      <p:grpSp>
        <p:nvGrpSpPr>
          <p:cNvPr id="7" name="Graphic 4">
            <a:extLst>
              <a:ext uri="{FF2B5EF4-FFF2-40B4-BE49-F238E27FC236}">
                <a16:creationId xmlns:a16="http://schemas.microsoft.com/office/drawing/2014/main" id="{1AF26E48-5352-4A47-9B0E-E9A65B39CEF4}"/>
              </a:ext>
            </a:extLst>
          </p:cNvPr>
          <p:cNvGrpSpPr/>
          <p:nvPr/>
        </p:nvGrpSpPr>
        <p:grpSpPr>
          <a:xfrm>
            <a:off x="405703" y="2737664"/>
            <a:ext cx="485775" cy="485775"/>
            <a:chOff x="405703" y="2587906"/>
            <a:chExt cx="485775" cy="485775"/>
          </a:xfrm>
        </p:grpSpPr>
        <p:sp>
          <p:nvSpPr>
            <p:cNvPr id="8" name="Freeform: Shape 7">
              <a:extLst>
                <a:ext uri="{FF2B5EF4-FFF2-40B4-BE49-F238E27FC236}">
                  <a16:creationId xmlns:a16="http://schemas.microsoft.com/office/drawing/2014/main" id="{F2BD0A98-8082-468C-9D73-90CF7217F66A}"/>
                </a:ext>
              </a:extLst>
            </p:cNvPr>
            <p:cNvSpPr/>
            <p:nvPr/>
          </p:nvSpPr>
          <p:spPr>
            <a:xfrm>
              <a:off x="419991" y="2603146"/>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8110"/>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7D776BE2-1876-43E2-B0C8-C3E0560EC694}"/>
                </a:ext>
              </a:extLst>
            </p:cNvPr>
            <p:cNvSpPr/>
            <p:nvPr/>
          </p:nvSpPr>
          <p:spPr>
            <a:xfrm>
              <a:off x="419991" y="2756499"/>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EF575DBF-9B7D-443C-8672-7DE6A75F0FB0}"/>
                </a:ext>
              </a:extLst>
            </p:cNvPr>
            <p:cNvSpPr/>
            <p:nvPr/>
          </p:nvSpPr>
          <p:spPr>
            <a:xfrm>
              <a:off x="419991" y="2909851"/>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F4294977-A390-4A69-B550-2A3187D7D4BE}"/>
                </a:ext>
              </a:extLst>
            </p:cNvPr>
            <p:cNvSpPr/>
            <p:nvPr/>
          </p:nvSpPr>
          <p:spPr>
            <a:xfrm>
              <a:off x="515241" y="26831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386D8831-7D84-43C5-B9EA-F0F95FA0C7EC}"/>
                </a:ext>
              </a:extLst>
            </p:cNvPr>
            <p:cNvSpPr/>
            <p:nvPr/>
          </p:nvSpPr>
          <p:spPr>
            <a:xfrm>
              <a:off x="515241" y="28355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720B3A33-60F1-4252-9CA8-09C1FAF3BA4A}"/>
                </a:ext>
              </a:extLst>
            </p:cNvPr>
            <p:cNvSpPr/>
            <p:nvPr/>
          </p:nvSpPr>
          <p:spPr>
            <a:xfrm>
              <a:off x="515241" y="2987004"/>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C6259B69-333B-47DA-ACDA-E425C4F718AC}"/>
                </a:ext>
              </a:extLst>
            </p:cNvPr>
            <p:cNvSpPr/>
            <p:nvPr/>
          </p:nvSpPr>
          <p:spPr>
            <a:xfrm>
              <a:off x="72955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7EE27119-D393-466D-AB44-6BDDF9A0DE79}"/>
                </a:ext>
              </a:extLst>
            </p:cNvPr>
            <p:cNvSpPr/>
            <p:nvPr/>
          </p:nvSpPr>
          <p:spPr>
            <a:xfrm>
              <a:off x="77527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B4E6795A-D6C6-4701-8C4D-A885A6B66EED}"/>
                </a:ext>
              </a:extLst>
            </p:cNvPr>
            <p:cNvSpPr/>
            <p:nvPr/>
          </p:nvSpPr>
          <p:spPr>
            <a:xfrm>
              <a:off x="72955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402F4857-52FC-454D-9018-B376143A73DD}"/>
                </a:ext>
              </a:extLst>
            </p:cNvPr>
            <p:cNvSpPr/>
            <p:nvPr/>
          </p:nvSpPr>
          <p:spPr>
            <a:xfrm>
              <a:off x="77527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9" name="Freeform: Shape 18">
              <a:extLst>
                <a:ext uri="{FF2B5EF4-FFF2-40B4-BE49-F238E27FC236}">
                  <a16:creationId xmlns:a16="http://schemas.microsoft.com/office/drawing/2014/main" id="{D3409556-7932-436F-B7C1-3547C43EFF26}"/>
                </a:ext>
              </a:extLst>
            </p:cNvPr>
            <p:cNvSpPr/>
            <p:nvPr/>
          </p:nvSpPr>
          <p:spPr>
            <a:xfrm>
              <a:off x="72955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D2D42DB3-17E5-4D20-9A3A-98CF246F8BEB}"/>
                </a:ext>
              </a:extLst>
            </p:cNvPr>
            <p:cNvSpPr/>
            <p:nvPr/>
          </p:nvSpPr>
          <p:spPr>
            <a:xfrm>
              <a:off x="77527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grpSp>
    </p:spTree>
    <p:extLst>
      <p:ext uri="{BB962C8B-B14F-4D97-AF65-F5344CB8AC3E}">
        <p14:creationId xmlns:p14="http://schemas.microsoft.com/office/powerpoint/2010/main" val="11345678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Straight Connector 115">
            <a:extLst>
              <a:ext uri="{FF2B5EF4-FFF2-40B4-BE49-F238E27FC236}">
                <a16:creationId xmlns:a16="http://schemas.microsoft.com/office/drawing/2014/main" id="{E247182D-4CE9-47F2-8385-D41B9A4F8FF1}"/>
              </a:ext>
            </a:extLst>
          </p:cNvPr>
          <p:cNvCxnSpPr/>
          <p:nvPr/>
        </p:nvCxnSpPr>
        <p:spPr>
          <a:xfrm>
            <a:off x="2600029" y="2910346"/>
            <a:ext cx="0" cy="933672"/>
          </a:xfrm>
          <a:prstGeom prst="line">
            <a:avLst/>
          </a:prstGeom>
          <a:ln w="19050">
            <a:solidFill>
              <a:schemeClr val="bg1">
                <a:alpha val="4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63184D8D-4CD8-4679-8C1F-A3553A441883}"/>
              </a:ext>
            </a:extLst>
          </p:cNvPr>
          <p:cNvCxnSpPr>
            <a:cxnSpLocks/>
          </p:cNvCxnSpPr>
          <p:nvPr/>
        </p:nvCxnSpPr>
        <p:spPr>
          <a:xfrm>
            <a:off x="3534059" y="2910346"/>
            <a:ext cx="0" cy="417054"/>
          </a:xfrm>
          <a:prstGeom prst="line">
            <a:avLst/>
          </a:prstGeom>
          <a:ln w="19050">
            <a:solidFill>
              <a:schemeClr val="bg1">
                <a:alpha val="4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A068F0B-6C45-459B-9684-9C9A52F224C6}"/>
              </a:ext>
            </a:extLst>
          </p:cNvPr>
          <p:cNvCxnSpPr/>
          <p:nvPr/>
        </p:nvCxnSpPr>
        <p:spPr>
          <a:xfrm>
            <a:off x="4916053" y="2910346"/>
            <a:ext cx="0" cy="933672"/>
          </a:xfrm>
          <a:prstGeom prst="line">
            <a:avLst/>
          </a:prstGeom>
          <a:ln w="19050">
            <a:solidFill>
              <a:schemeClr val="bg1">
                <a:alpha val="4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7BC318-CD39-422B-805B-25373B3F6E4D}"/>
              </a:ext>
            </a:extLst>
          </p:cNvPr>
          <p:cNvCxnSpPr/>
          <p:nvPr/>
        </p:nvCxnSpPr>
        <p:spPr>
          <a:xfrm>
            <a:off x="4912561" y="1976674"/>
            <a:ext cx="0" cy="933672"/>
          </a:xfrm>
          <a:prstGeom prst="line">
            <a:avLst/>
          </a:prstGeom>
          <a:noFill/>
          <a:ln w="158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5FE56BB2-49F5-470C-BEDD-F635A1F6A58D}"/>
              </a:ext>
            </a:extLst>
          </p:cNvPr>
          <p:cNvCxnSpPr/>
          <p:nvPr/>
        </p:nvCxnSpPr>
        <p:spPr>
          <a:xfrm>
            <a:off x="2600029" y="1980216"/>
            <a:ext cx="0" cy="933672"/>
          </a:xfrm>
          <a:prstGeom prst="line">
            <a:avLst/>
          </a:prstGeom>
          <a:noFill/>
          <a:ln w="158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ABCDA497-8522-4FEA-95E3-551190917D02}"/>
              </a:ext>
            </a:extLst>
          </p:cNvPr>
          <p:cNvCxnSpPr/>
          <p:nvPr/>
        </p:nvCxnSpPr>
        <p:spPr>
          <a:xfrm>
            <a:off x="6048402" y="1979368"/>
            <a:ext cx="0" cy="933672"/>
          </a:xfrm>
          <a:prstGeom prst="line">
            <a:avLst/>
          </a:prstGeom>
          <a:noFill/>
          <a:ln w="190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itle 1"/>
          <p:cNvSpPr>
            <a:spLocks noGrp="1"/>
          </p:cNvSpPr>
          <p:nvPr>
            <p:ph type="title"/>
          </p:nvPr>
        </p:nvSpPr>
        <p:spPr>
          <a:xfrm>
            <a:off x="389436" y="171452"/>
            <a:ext cx="8363938" cy="492443"/>
          </a:xfrm>
        </p:spPr>
        <p:txBody>
          <a:bodyPr>
            <a:normAutofit/>
          </a:bodyPr>
          <a:lstStyle/>
          <a:p>
            <a:r>
              <a:rPr lang="ko-KR" altLang="en-US" sz="3200" dirty="0"/>
              <a:t>일반적인 복구 시간 및 과정</a:t>
            </a:r>
            <a:endParaRPr lang="en-US" sz="3200" dirty="0"/>
          </a:p>
        </p:txBody>
      </p:sp>
      <p:sp>
        <p:nvSpPr>
          <p:cNvPr id="10" name="Tekstvak 11"/>
          <p:cNvSpPr txBox="1">
            <a:spLocks noChangeArrowheads="1"/>
          </p:cNvSpPr>
          <p:nvPr/>
        </p:nvSpPr>
        <p:spPr bwMode="auto">
          <a:xfrm>
            <a:off x="1132212" y="3417434"/>
            <a:ext cx="1329581" cy="24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90000"/>
              </a:lnSpc>
              <a:spcBef>
                <a:spcPct val="50000"/>
              </a:spcBef>
              <a:buClr>
                <a:schemeClr val="tx2"/>
              </a:buClr>
              <a:buSzPct val="80000"/>
              <a:defRPr sz="1100">
                <a:solidFill>
                  <a:schemeClr val="tx1">
                    <a:lumMod val="75000"/>
                    <a:lumOff val="25000"/>
                  </a:schemeClr>
                </a:solidFill>
                <a:latin typeface="+mj-lt"/>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defTabSz="685783">
              <a:buClr>
                <a:srgbClr val="54B948"/>
              </a:buClr>
            </a:pPr>
            <a:r>
              <a:rPr lang="ko-KR" altLang="en-US">
                <a:solidFill>
                  <a:srgbClr val="00E296"/>
                </a:solidFill>
                <a:latin typeface="Tahoma"/>
              </a:rPr>
              <a:t>데이터 유실</a:t>
            </a:r>
            <a:r>
              <a:rPr lang="nl-NL" dirty="0">
                <a:solidFill>
                  <a:srgbClr val="00E296"/>
                </a:solidFill>
                <a:latin typeface="Tahoma"/>
              </a:rPr>
              <a:t>(RPO)</a:t>
            </a:r>
          </a:p>
        </p:txBody>
      </p:sp>
      <p:sp>
        <p:nvSpPr>
          <p:cNvPr id="33" name="Tekstvak 10"/>
          <p:cNvSpPr txBox="1">
            <a:spLocks noChangeArrowheads="1"/>
          </p:cNvSpPr>
          <p:nvPr/>
        </p:nvSpPr>
        <p:spPr bwMode="auto">
          <a:xfrm>
            <a:off x="1996460" y="1337902"/>
            <a:ext cx="1207140" cy="24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a:solidFill>
                  <a:schemeClr val="bg1"/>
                </a:solidFill>
                <a:latin typeface="Tahoma"/>
              </a:rPr>
              <a:t>재해 상황 발생</a:t>
            </a:r>
            <a:endParaRPr lang="nl-NL" sz="1100" dirty="0">
              <a:solidFill>
                <a:schemeClr val="bg1"/>
              </a:solidFill>
              <a:latin typeface="Tahoma"/>
            </a:endParaRPr>
          </a:p>
        </p:txBody>
      </p:sp>
      <p:sp>
        <p:nvSpPr>
          <p:cNvPr id="43" name="Tekstvak 10"/>
          <p:cNvSpPr txBox="1">
            <a:spLocks noChangeArrowheads="1"/>
          </p:cNvSpPr>
          <p:nvPr/>
        </p:nvSpPr>
        <p:spPr bwMode="auto">
          <a:xfrm>
            <a:off x="8389723" y="2992691"/>
            <a:ext cx="582828" cy="24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dirty="0">
                <a:solidFill>
                  <a:schemeClr val="bg1"/>
                </a:solidFill>
                <a:latin typeface="Tahoma"/>
              </a:rPr>
              <a:t>시간</a:t>
            </a:r>
            <a:endParaRPr lang="nl-NL" sz="1100" dirty="0">
              <a:solidFill>
                <a:schemeClr val="bg1"/>
              </a:solidFill>
              <a:latin typeface="Tahoma"/>
            </a:endParaRPr>
          </a:p>
        </p:txBody>
      </p:sp>
      <p:cxnSp>
        <p:nvCxnSpPr>
          <p:cNvPr id="44" name="Rechte verbindingslijn 143"/>
          <p:cNvCxnSpPr/>
          <p:nvPr/>
        </p:nvCxnSpPr>
        <p:spPr>
          <a:xfrm flipH="1">
            <a:off x="1160711" y="3683301"/>
            <a:ext cx="1369449" cy="0"/>
          </a:xfrm>
          <a:prstGeom prst="line">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24">
            <a:extLst>
              <a:ext uri="{FF2B5EF4-FFF2-40B4-BE49-F238E27FC236}">
                <a16:creationId xmlns:a16="http://schemas.microsoft.com/office/drawing/2014/main" id="{FCC82814-6DA5-4F62-831D-C5A49DE99522}"/>
              </a:ext>
            </a:extLst>
          </p:cNvPr>
          <p:cNvSpPr/>
          <p:nvPr/>
        </p:nvSpPr>
        <p:spPr bwMode="auto">
          <a:xfrm flipV="1">
            <a:off x="2669382" y="2690227"/>
            <a:ext cx="830485" cy="204884"/>
          </a:xfrm>
          <a:custGeom>
            <a:avLst/>
            <a:gdLst>
              <a:gd name="connsiteX0" fmla="*/ 0 w 776535"/>
              <a:gd name="connsiteY0" fmla="*/ 311758 h 623515"/>
              <a:gd name="connsiteX1" fmla="*/ 388268 w 776535"/>
              <a:gd name="connsiteY1" fmla="*/ 0 h 623515"/>
              <a:gd name="connsiteX2" fmla="*/ 776536 w 776535"/>
              <a:gd name="connsiteY2" fmla="*/ 311758 h 623515"/>
              <a:gd name="connsiteX3" fmla="*/ 388268 w 776535"/>
              <a:gd name="connsiteY3" fmla="*/ 623516 h 623515"/>
              <a:gd name="connsiteX4" fmla="*/ 0 w 776535"/>
              <a:gd name="connsiteY4" fmla="*/ 311758 h 623515"/>
              <a:gd name="connsiteX0" fmla="*/ 388268 w 776536"/>
              <a:gd name="connsiteY0" fmla="*/ 0 h 623516"/>
              <a:gd name="connsiteX1" fmla="*/ 776536 w 776536"/>
              <a:gd name="connsiteY1" fmla="*/ 311758 h 623516"/>
              <a:gd name="connsiteX2" fmla="*/ 388268 w 776536"/>
              <a:gd name="connsiteY2" fmla="*/ 623516 h 623516"/>
              <a:gd name="connsiteX3" fmla="*/ 0 w 776536"/>
              <a:gd name="connsiteY3" fmla="*/ 311758 h 623516"/>
              <a:gd name="connsiteX4" fmla="*/ 479708 w 776536"/>
              <a:gd name="connsiteY4" fmla="*/ 91440 h 623516"/>
              <a:gd name="connsiteX0" fmla="*/ 776536 w 776536"/>
              <a:gd name="connsiteY0" fmla="*/ 249239 h 560997"/>
              <a:gd name="connsiteX1" fmla="*/ 388268 w 776536"/>
              <a:gd name="connsiteY1" fmla="*/ 560997 h 560997"/>
              <a:gd name="connsiteX2" fmla="*/ 0 w 776536"/>
              <a:gd name="connsiteY2" fmla="*/ 249239 h 560997"/>
              <a:gd name="connsiteX3" fmla="*/ 479708 w 776536"/>
              <a:gd name="connsiteY3" fmla="*/ 28921 h 560997"/>
              <a:gd name="connsiteX0" fmla="*/ 776536 w 776536"/>
              <a:gd name="connsiteY0" fmla="*/ 0 h 311758"/>
              <a:gd name="connsiteX1" fmla="*/ 388268 w 776536"/>
              <a:gd name="connsiteY1" fmla="*/ 311758 h 311758"/>
              <a:gd name="connsiteX2" fmla="*/ 0 w 776536"/>
              <a:gd name="connsiteY2" fmla="*/ 0 h 311758"/>
            </a:gdLst>
            <a:ahLst/>
            <a:cxnLst>
              <a:cxn ang="0">
                <a:pos x="connsiteX0" y="connsiteY0"/>
              </a:cxn>
              <a:cxn ang="0">
                <a:pos x="connsiteX1" y="connsiteY1"/>
              </a:cxn>
              <a:cxn ang="0">
                <a:pos x="connsiteX2" y="connsiteY2"/>
              </a:cxn>
            </a:cxnLst>
            <a:rect l="l" t="t" r="r" b="b"/>
            <a:pathLst>
              <a:path w="776536" h="311758">
                <a:moveTo>
                  <a:pt x="776536" y="0"/>
                </a:moveTo>
                <a:cubicBezTo>
                  <a:pt x="776536" y="172179"/>
                  <a:pt x="602702" y="311758"/>
                  <a:pt x="388268" y="311758"/>
                </a:cubicBezTo>
                <a:cubicBezTo>
                  <a:pt x="173834" y="311758"/>
                  <a:pt x="0" y="172179"/>
                  <a:pt x="0" y="0"/>
                </a:cubicBezTo>
              </a:path>
            </a:pathLst>
          </a:custGeom>
          <a:pattFill prst="ltUpDiag">
            <a:fgClr>
              <a:schemeClr val="accent3"/>
            </a:fgClr>
            <a:bgClr>
              <a:srgbClr val="003738"/>
            </a:bgClr>
          </a:patt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69" name="Rectangle 68">
            <a:extLst>
              <a:ext uri="{FF2B5EF4-FFF2-40B4-BE49-F238E27FC236}">
                <a16:creationId xmlns:a16="http://schemas.microsoft.com/office/drawing/2014/main" id="{33743914-B8CA-4AB5-9FCC-2AA37CF6CA67}"/>
              </a:ext>
            </a:extLst>
          </p:cNvPr>
          <p:cNvSpPr/>
          <p:nvPr/>
        </p:nvSpPr>
        <p:spPr>
          <a:xfrm>
            <a:off x="885825" y="2674456"/>
            <a:ext cx="1345236" cy="226591"/>
          </a:xfrm>
          <a:prstGeom prst="rect">
            <a:avLst/>
          </a:prstGeom>
          <a:noFill/>
        </p:spPr>
        <p:txBody>
          <a:bodyPr wrap="square" lIns="0" tIns="36000" rIns="0" bIns="36000">
            <a:spAutoFit/>
          </a:bodyPr>
          <a:lstStyle/>
          <a:p>
            <a:pPr algn="ctr" defTabSz="685783"/>
            <a:r>
              <a:rPr lang="ko-KR" altLang="en-US" sz="1000" dirty="0">
                <a:solidFill>
                  <a:srgbClr val="93EB20"/>
                </a:solidFill>
                <a:latin typeface="Tahoma" charset="0"/>
                <a:ea typeface="Tahoma" charset="0"/>
                <a:cs typeface="Tahoma" charset="0"/>
              </a:rPr>
              <a:t>일반적인 사용</a:t>
            </a:r>
            <a:endParaRPr lang="en-GB" sz="1000" dirty="0">
              <a:solidFill>
                <a:srgbClr val="93EB20"/>
              </a:solidFill>
              <a:latin typeface="Tahoma" charset="0"/>
              <a:ea typeface="Tahoma" charset="0"/>
              <a:cs typeface="Tahoma" charset="0"/>
            </a:endParaRPr>
          </a:p>
        </p:txBody>
      </p:sp>
      <p:cxnSp>
        <p:nvCxnSpPr>
          <p:cNvPr id="74" name="Straight Arrow Connector 73">
            <a:extLst>
              <a:ext uri="{FF2B5EF4-FFF2-40B4-BE49-F238E27FC236}">
                <a16:creationId xmlns:a16="http://schemas.microsoft.com/office/drawing/2014/main" id="{AE48729A-FCA0-45D1-A5D9-791587271DFB}"/>
              </a:ext>
            </a:extLst>
          </p:cNvPr>
          <p:cNvCxnSpPr>
            <a:cxnSpLocks/>
          </p:cNvCxnSpPr>
          <p:nvPr/>
        </p:nvCxnSpPr>
        <p:spPr>
          <a:xfrm>
            <a:off x="586688" y="2900908"/>
            <a:ext cx="8166687" cy="0"/>
          </a:xfrm>
          <a:prstGeom prst="straightConnector1">
            <a:avLst/>
          </a:prstGeom>
          <a:ln w="19050">
            <a:solidFill>
              <a:srgbClr val="93EB20"/>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83FBBB4-48A7-47ED-B67A-2EFF23893AB3}"/>
              </a:ext>
            </a:extLst>
          </p:cNvPr>
          <p:cNvCxnSpPr>
            <a:cxnSpLocks/>
          </p:cNvCxnSpPr>
          <p:nvPr/>
        </p:nvCxnSpPr>
        <p:spPr>
          <a:xfrm>
            <a:off x="2600028" y="2900909"/>
            <a:ext cx="3438000" cy="0"/>
          </a:xfrm>
          <a:prstGeom prst="straightConnector1">
            <a:avLst/>
          </a:prstGeom>
          <a:ln w="22225">
            <a:solidFill>
              <a:schemeClr val="bg1">
                <a:lumMod val="50000"/>
              </a:schemeClr>
            </a:solidFill>
            <a:tailEnd type="none" w="med" len="sm"/>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C990878-6169-4F36-90E5-29FCE76152B4}"/>
              </a:ext>
            </a:extLst>
          </p:cNvPr>
          <p:cNvSpPr/>
          <p:nvPr/>
        </p:nvSpPr>
        <p:spPr bwMode="auto">
          <a:xfrm>
            <a:off x="2530161" y="2840478"/>
            <a:ext cx="139739" cy="139739"/>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87" name="Oval 24">
            <a:extLst>
              <a:ext uri="{FF2B5EF4-FFF2-40B4-BE49-F238E27FC236}">
                <a16:creationId xmlns:a16="http://schemas.microsoft.com/office/drawing/2014/main" id="{B602AC2C-171C-4DC3-AFFE-6102BC64F685}"/>
              </a:ext>
            </a:extLst>
          </p:cNvPr>
          <p:cNvSpPr/>
          <p:nvPr/>
        </p:nvSpPr>
        <p:spPr bwMode="auto">
          <a:xfrm flipV="1">
            <a:off x="3572179" y="2690227"/>
            <a:ext cx="1293056" cy="204884"/>
          </a:xfrm>
          <a:custGeom>
            <a:avLst/>
            <a:gdLst>
              <a:gd name="connsiteX0" fmla="*/ 0 w 776535"/>
              <a:gd name="connsiteY0" fmla="*/ 311758 h 623515"/>
              <a:gd name="connsiteX1" fmla="*/ 388268 w 776535"/>
              <a:gd name="connsiteY1" fmla="*/ 0 h 623515"/>
              <a:gd name="connsiteX2" fmla="*/ 776536 w 776535"/>
              <a:gd name="connsiteY2" fmla="*/ 311758 h 623515"/>
              <a:gd name="connsiteX3" fmla="*/ 388268 w 776535"/>
              <a:gd name="connsiteY3" fmla="*/ 623516 h 623515"/>
              <a:gd name="connsiteX4" fmla="*/ 0 w 776535"/>
              <a:gd name="connsiteY4" fmla="*/ 311758 h 623515"/>
              <a:gd name="connsiteX0" fmla="*/ 388268 w 776536"/>
              <a:gd name="connsiteY0" fmla="*/ 0 h 623516"/>
              <a:gd name="connsiteX1" fmla="*/ 776536 w 776536"/>
              <a:gd name="connsiteY1" fmla="*/ 311758 h 623516"/>
              <a:gd name="connsiteX2" fmla="*/ 388268 w 776536"/>
              <a:gd name="connsiteY2" fmla="*/ 623516 h 623516"/>
              <a:gd name="connsiteX3" fmla="*/ 0 w 776536"/>
              <a:gd name="connsiteY3" fmla="*/ 311758 h 623516"/>
              <a:gd name="connsiteX4" fmla="*/ 479708 w 776536"/>
              <a:gd name="connsiteY4" fmla="*/ 91440 h 623516"/>
              <a:gd name="connsiteX0" fmla="*/ 776536 w 776536"/>
              <a:gd name="connsiteY0" fmla="*/ 249239 h 560997"/>
              <a:gd name="connsiteX1" fmla="*/ 388268 w 776536"/>
              <a:gd name="connsiteY1" fmla="*/ 560997 h 560997"/>
              <a:gd name="connsiteX2" fmla="*/ 0 w 776536"/>
              <a:gd name="connsiteY2" fmla="*/ 249239 h 560997"/>
              <a:gd name="connsiteX3" fmla="*/ 479708 w 776536"/>
              <a:gd name="connsiteY3" fmla="*/ 28921 h 560997"/>
              <a:gd name="connsiteX0" fmla="*/ 776536 w 776536"/>
              <a:gd name="connsiteY0" fmla="*/ 0 h 311758"/>
              <a:gd name="connsiteX1" fmla="*/ 388268 w 776536"/>
              <a:gd name="connsiteY1" fmla="*/ 311758 h 311758"/>
              <a:gd name="connsiteX2" fmla="*/ 0 w 776536"/>
              <a:gd name="connsiteY2" fmla="*/ 0 h 311758"/>
            </a:gdLst>
            <a:ahLst/>
            <a:cxnLst>
              <a:cxn ang="0">
                <a:pos x="connsiteX0" y="connsiteY0"/>
              </a:cxn>
              <a:cxn ang="0">
                <a:pos x="connsiteX1" y="connsiteY1"/>
              </a:cxn>
              <a:cxn ang="0">
                <a:pos x="connsiteX2" y="connsiteY2"/>
              </a:cxn>
            </a:cxnLst>
            <a:rect l="l" t="t" r="r" b="b"/>
            <a:pathLst>
              <a:path w="776536" h="311758">
                <a:moveTo>
                  <a:pt x="776536" y="0"/>
                </a:moveTo>
                <a:cubicBezTo>
                  <a:pt x="776536" y="172179"/>
                  <a:pt x="602702" y="311758"/>
                  <a:pt x="388268" y="311758"/>
                </a:cubicBezTo>
                <a:cubicBezTo>
                  <a:pt x="173834" y="311758"/>
                  <a:pt x="0" y="172179"/>
                  <a:pt x="0" y="0"/>
                </a:cubicBezTo>
              </a:path>
            </a:pathLst>
          </a:custGeom>
          <a:pattFill prst="ltUpDiag">
            <a:fgClr>
              <a:srgbClr val="FFC000"/>
            </a:fgClr>
            <a:bgClr>
              <a:srgbClr val="003738"/>
            </a:bgClr>
          </a:patt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76" name="Oval 75">
            <a:extLst>
              <a:ext uri="{FF2B5EF4-FFF2-40B4-BE49-F238E27FC236}">
                <a16:creationId xmlns:a16="http://schemas.microsoft.com/office/drawing/2014/main" id="{E213DB2A-0B15-4608-82DF-FCB8E03E5965}"/>
              </a:ext>
            </a:extLst>
          </p:cNvPr>
          <p:cNvSpPr/>
          <p:nvPr/>
        </p:nvSpPr>
        <p:spPr bwMode="auto">
          <a:xfrm>
            <a:off x="3461568" y="2840478"/>
            <a:ext cx="139739" cy="139739"/>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88" name="Oval 24">
            <a:extLst>
              <a:ext uri="{FF2B5EF4-FFF2-40B4-BE49-F238E27FC236}">
                <a16:creationId xmlns:a16="http://schemas.microsoft.com/office/drawing/2014/main" id="{EF22731A-4FA6-4BCC-9E02-7BBDC5E84955}"/>
              </a:ext>
            </a:extLst>
          </p:cNvPr>
          <p:cNvSpPr/>
          <p:nvPr/>
        </p:nvSpPr>
        <p:spPr bwMode="auto">
          <a:xfrm flipV="1">
            <a:off x="4959888" y="2690227"/>
            <a:ext cx="1080000" cy="204884"/>
          </a:xfrm>
          <a:custGeom>
            <a:avLst/>
            <a:gdLst>
              <a:gd name="connsiteX0" fmla="*/ 0 w 776535"/>
              <a:gd name="connsiteY0" fmla="*/ 311758 h 623515"/>
              <a:gd name="connsiteX1" fmla="*/ 388268 w 776535"/>
              <a:gd name="connsiteY1" fmla="*/ 0 h 623515"/>
              <a:gd name="connsiteX2" fmla="*/ 776536 w 776535"/>
              <a:gd name="connsiteY2" fmla="*/ 311758 h 623515"/>
              <a:gd name="connsiteX3" fmla="*/ 388268 w 776535"/>
              <a:gd name="connsiteY3" fmla="*/ 623516 h 623515"/>
              <a:gd name="connsiteX4" fmla="*/ 0 w 776535"/>
              <a:gd name="connsiteY4" fmla="*/ 311758 h 623515"/>
              <a:gd name="connsiteX0" fmla="*/ 388268 w 776536"/>
              <a:gd name="connsiteY0" fmla="*/ 0 h 623516"/>
              <a:gd name="connsiteX1" fmla="*/ 776536 w 776536"/>
              <a:gd name="connsiteY1" fmla="*/ 311758 h 623516"/>
              <a:gd name="connsiteX2" fmla="*/ 388268 w 776536"/>
              <a:gd name="connsiteY2" fmla="*/ 623516 h 623516"/>
              <a:gd name="connsiteX3" fmla="*/ 0 w 776536"/>
              <a:gd name="connsiteY3" fmla="*/ 311758 h 623516"/>
              <a:gd name="connsiteX4" fmla="*/ 479708 w 776536"/>
              <a:gd name="connsiteY4" fmla="*/ 91440 h 623516"/>
              <a:gd name="connsiteX0" fmla="*/ 776536 w 776536"/>
              <a:gd name="connsiteY0" fmla="*/ 249239 h 560997"/>
              <a:gd name="connsiteX1" fmla="*/ 388268 w 776536"/>
              <a:gd name="connsiteY1" fmla="*/ 560997 h 560997"/>
              <a:gd name="connsiteX2" fmla="*/ 0 w 776536"/>
              <a:gd name="connsiteY2" fmla="*/ 249239 h 560997"/>
              <a:gd name="connsiteX3" fmla="*/ 479708 w 776536"/>
              <a:gd name="connsiteY3" fmla="*/ 28921 h 560997"/>
              <a:gd name="connsiteX0" fmla="*/ 776536 w 776536"/>
              <a:gd name="connsiteY0" fmla="*/ 0 h 311758"/>
              <a:gd name="connsiteX1" fmla="*/ 388268 w 776536"/>
              <a:gd name="connsiteY1" fmla="*/ 311758 h 311758"/>
              <a:gd name="connsiteX2" fmla="*/ 0 w 776536"/>
              <a:gd name="connsiteY2" fmla="*/ 0 h 311758"/>
            </a:gdLst>
            <a:ahLst/>
            <a:cxnLst>
              <a:cxn ang="0">
                <a:pos x="connsiteX0" y="connsiteY0"/>
              </a:cxn>
              <a:cxn ang="0">
                <a:pos x="connsiteX1" y="connsiteY1"/>
              </a:cxn>
              <a:cxn ang="0">
                <a:pos x="connsiteX2" y="connsiteY2"/>
              </a:cxn>
            </a:cxnLst>
            <a:rect l="l" t="t" r="r" b="b"/>
            <a:pathLst>
              <a:path w="776536" h="311758">
                <a:moveTo>
                  <a:pt x="776536" y="0"/>
                </a:moveTo>
                <a:cubicBezTo>
                  <a:pt x="776536" y="172179"/>
                  <a:pt x="602702" y="311758"/>
                  <a:pt x="388268" y="311758"/>
                </a:cubicBezTo>
                <a:cubicBezTo>
                  <a:pt x="173834" y="311758"/>
                  <a:pt x="0" y="172179"/>
                  <a:pt x="0" y="0"/>
                </a:cubicBezTo>
              </a:path>
            </a:pathLst>
          </a:custGeom>
          <a:pattFill prst="ltUpDiag">
            <a:fgClr>
              <a:srgbClr val="93EB20"/>
            </a:fgClr>
            <a:bgClr>
              <a:srgbClr val="003738"/>
            </a:bgClr>
          </a:patt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78" name="Oval 77">
            <a:extLst>
              <a:ext uri="{FF2B5EF4-FFF2-40B4-BE49-F238E27FC236}">
                <a16:creationId xmlns:a16="http://schemas.microsoft.com/office/drawing/2014/main" id="{9D20ADDC-44A5-4A12-92F3-3462D73F07E4}"/>
              </a:ext>
            </a:extLst>
          </p:cNvPr>
          <p:cNvSpPr/>
          <p:nvPr/>
        </p:nvSpPr>
        <p:spPr bwMode="auto">
          <a:xfrm>
            <a:off x="5978535" y="2831040"/>
            <a:ext cx="139739" cy="139739"/>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77" name="Oval 76">
            <a:extLst>
              <a:ext uri="{FF2B5EF4-FFF2-40B4-BE49-F238E27FC236}">
                <a16:creationId xmlns:a16="http://schemas.microsoft.com/office/drawing/2014/main" id="{22658168-C9CF-4AD4-BBF3-C6A897665B6C}"/>
              </a:ext>
            </a:extLst>
          </p:cNvPr>
          <p:cNvSpPr/>
          <p:nvPr/>
        </p:nvSpPr>
        <p:spPr bwMode="auto">
          <a:xfrm>
            <a:off x="4846185" y="2831040"/>
            <a:ext cx="139739" cy="139739"/>
          </a:xfrm>
          <a:prstGeom prst="ellipse">
            <a:avLst/>
          </a:prstGeom>
          <a:solidFill>
            <a:schemeClr val="bg1"/>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90" name="Rectangle 89">
            <a:extLst>
              <a:ext uri="{FF2B5EF4-FFF2-40B4-BE49-F238E27FC236}">
                <a16:creationId xmlns:a16="http://schemas.microsoft.com/office/drawing/2014/main" id="{2B92B45F-C106-4D28-ADDB-A679FEC61FEE}"/>
              </a:ext>
            </a:extLst>
          </p:cNvPr>
          <p:cNvSpPr/>
          <p:nvPr/>
        </p:nvSpPr>
        <p:spPr>
          <a:xfrm>
            <a:off x="6618468" y="2646753"/>
            <a:ext cx="1345236" cy="226591"/>
          </a:xfrm>
          <a:prstGeom prst="rect">
            <a:avLst/>
          </a:prstGeom>
          <a:noFill/>
        </p:spPr>
        <p:txBody>
          <a:bodyPr wrap="square" lIns="0" tIns="36000" rIns="0" bIns="36000">
            <a:spAutoFit/>
          </a:bodyPr>
          <a:lstStyle/>
          <a:p>
            <a:pPr algn="ctr" defTabSz="685783"/>
            <a:r>
              <a:rPr lang="ko-KR" altLang="en-US" sz="1000" dirty="0">
                <a:solidFill>
                  <a:srgbClr val="93EB20"/>
                </a:solidFill>
                <a:latin typeface="Tahoma" charset="0"/>
                <a:ea typeface="Tahoma" charset="0"/>
                <a:cs typeface="Tahoma" charset="0"/>
              </a:rPr>
              <a:t>일반적인 사용</a:t>
            </a:r>
            <a:endParaRPr lang="en-GB" sz="1000" dirty="0">
              <a:solidFill>
                <a:srgbClr val="93EB20"/>
              </a:solidFill>
              <a:latin typeface="Tahoma" charset="0"/>
              <a:ea typeface="Tahoma" charset="0"/>
              <a:cs typeface="Tahoma" charset="0"/>
            </a:endParaRPr>
          </a:p>
        </p:txBody>
      </p:sp>
      <p:grpSp>
        <p:nvGrpSpPr>
          <p:cNvPr id="107" name="Group 106">
            <a:extLst>
              <a:ext uri="{FF2B5EF4-FFF2-40B4-BE49-F238E27FC236}">
                <a16:creationId xmlns:a16="http://schemas.microsoft.com/office/drawing/2014/main" id="{FD6DB8A6-6F1B-414F-841C-3E770526D570}"/>
              </a:ext>
            </a:extLst>
          </p:cNvPr>
          <p:cNvGrpSpPr/>
          <p:nvPr/>
        </p:nvGrpSpPr>
        <p:grpSpPr>
          <a:xfrm>
            <a:off x="2492029" y="1683482"/>
            <a:ext cx="216000" cy="216000"/>
            <a:chOff x="1450687" y="4251757"/>
            <a:chExt cx="216000" cy="216000"/>
          </a:xfrm>
        </p:grpSpPr>
        <p:sp>
          <p:nvSpPr>
            <p:cNvPr id="94" name="Freeform 19">
              <a:extLst>
                <a:ext uri="{FF2B5EF4-FFF2-40B4-BE49-F238E27FC236}">
                  <a16:creationId xmlns:a16="http://schemas.microsoft.com/office/drawing/2014/main" id="{5E81D6DA-085D-4FA7-A02A-DD175DB0BB2C}"/>
                </a:ext>
              </a:extLst>
            </p:cNvPr>
            <p:cNvSpPr>
              <a:spLocks noEditPoints="1"/>
            </p:cNvSpPr>
            <p:nvPr/>
          </p:nvSpPr>
          <p:spPr bwMode="auto">
            <a:xfrm>
              <a:off x="1450687" y="4251757"/>
              <a:ext cx="216000" cy="216000"/>
            </a:xfrm>
            <a:prstGeom prst="ellipse">
              <a:avLst/>
            </a:prstGeom>
            <a:noFill/>
            <a:ln w="19050">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id-ID" sz="1013">
                <a:solidFill>
                  <a:srgbClr val="000000"/>
                </a:solidFill>
                <a:latin typeface="Tahoma"/>
              </a:endParaRPr>
            </a:p>
          </p:txBody>
        </p:sp>
        <p:grpSp>
          <p:nvGrpSpPr>
            <p:cNvPr id="95" name="Group 94">
              <a:extLst>
                <a:ext uri="{FF2B5EF4-FFF2-40B4-BE49-F238E27FC236}">
                  <a16:creationId xmlns:a16="http://schemas.microsoft.com/office/drawing/2014/main" id="{D5BC4690-AC5F-47E9-A6B2-66EE6127C7EA}"/>
                </a:ext>
              </a:extLst>
            </p:cNvPr>
            <p:cNvGrpSpPr/>
            <p:nvPr/>
          </p:nvGrpSpPr>
          <p:grpSpPr>
            <a:xfrm>
              <a:off x="1518216" y="4319090"/>
              <a:ext cx="80942" cy="81333"/>
              <a:chOff x="3923928" y="1995686"/>
              <a:chExt cx="72008" cy="72008"/>
            </a:xfrm>
          </p:grpSpPr>
          <p:cxnSp>
            <p:nvCxnSpPr>
              <p:cNvPr id="96" name="Straight Connector 95">
                <a:extLst>
                  <a:ext uri="{FF2B5EF4-FFF2-40B4-BE49-F238E27FC236}">
                    <a16:creationId xmlns:a16="http://schemas.microsoft.com/office/drawing/2014/main" id="{F4BC2486-2A8A-4C52-8655-F2BD3517E0A0}"/>
                  </a:ext>
                </a:extLst>
              </p:cNvPr>
              <p:cNvCxnSpPr/>
              <p:nvPr/>
            </p:nvCxnSpPr>
            <p:spPr>
              <a:xfrm flipH="1">
                <a:off x="3923928" y="1995686"/>
                <a:ext cx="72008" cy="72008"/>
              </a:xfrm>
              <a:prstGeom prst="line">
                <a:avLst/>
              </a:prstGeom>
              <a:ln w="1905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3EFD7EB-EA8B-4E9B-A306-B0F285A530F2}"/>
                  </a:ext>
                </a:extLst>
              </p:cNvPr>
              <p:cNvCxnSpPr/>
              <p:nvPr/>
            </p:nvCxnSpPr>
            <p:spPr>
              <a:xfrm flipH="1" flipV="1">
                <a:off x="3923928" y="1995686"/>
                <a:ext cx="72008" cy="72008"/>
              </a:xfrm>
              <a:prstGeom prst="line">
                <a:avLst/>
              </a:prstGeom>
              <a:ln w="190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A2C3C3A-9F7C-4739-9623-E97380733130}"/>
              </a:ext>
            </a:extLst>
          </p:cNvPr>
          <p:cNvGrpSpPr/>
          <p:nvPr/>
        </p:nvGrpSpPr>
        <p:grpSpPr>
          <a:xfrm>
            <a:off x="5940402" y="1682633"/>
            <a:ext cx="216000" cy="216000"/>
            <a:chOff x="1450687" y="4615809"/>
            <a:chExt cx="216000" cy="216000"/>
          </a:xfrm>
        </p:grpSpPr>
        <p:sp>
          <p:nvSpPr>
            <p:cNvPr id="99" name="Freeform 19">
              <a:extLst>
                <a:ext uri="{FF2B5EF4-FFF2-40B4-BE49-F238E27FC236}">
                  <a16:creationId xmlns:a16="http://schemas.microsoft.com/office/drawing/2014/main" id="{89FF0C3C-5205-4B75-AF90-3C82E539F75F}"/>
                </a:ext>
              </a:extLst>
            </p:cNvPr>
            <p:cNvSpPr>
              <a:spLocks noEditPoints="1"/>
            </p:cNvSpPr>
            <p:nvPr/>
          </p:nvSpPr>
          <p:spPr bwMode="auto">
            <a:xfrm>
              <a:off x="1450687" y="4615809"/>
              <a:ext cx="216000" cy="216000"/>
            </a:xfrm>
            <a:prstGeom prst="ellipse">
              <a:avLst/>
            </a:prstGeom>
            <a:noFill/>
            <a:ln w="19050">
              <a:solidFill>
                <a:srgbClr val="93EB2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id-ID" sz="1013">
                <a:solidFill>
                  <a:srgbClr val="000000"/>
                </a:solidFill>
                <a:latin typeface="Tahoma"/>
              </a:endParaRPr>
            </a:p>
          </p:txBody>
        </p:sp>
        <p:grpSp>
          <p:nvGrpSpPr>
            <p:cNvPr id="100" name="Group 99">
              <a:extLst>
                <a:ext uri="{FF2B5EF4-FFF2-40B4-BE49-F238E27FC236}">
                  <a16:creationId xmlns:a16="http://schemas.microsoft.com/office/drawing/2014/main" id="{8EF6E387-E6B2-474D-AC2E-0D282C6A030C}"/>
                </a:ext>
              </a:extLst>
            </p:cNvPr>
            <p:cNvGrpSpPr/>
            <p:nvPr/>
          </p:nvGrpSpPr>
          <p:grpSpPr>
            <a:xfrm>
              <a:off x="1507929" y="4698923"/>
              <a:ext cx="95016" cy="53641"/>
              <a:chOff x="3914722" y="2009662"/>
              <a:chExt cx="84527" cy="47491"/>
            </a:xfrm>
          </p:grpSpPr>
          <p:cxnSp>
            <p:nvCxnSpPr>
              <p:cNvPr id="101" name="Straight Connector 100">
                <a:extLst>
                  <a:ext uri="{FF2B5EF4-FFF2-40B4-BE49-F238E27FC236}">
                    <a16:creationId xmlns:a16="http://schemas.microsoft.com/office/drawing/2014/main" id="{15D5C402-D4B4-4522-A445-8A7D7DC271BE}"/>
                  </a:ext>
                </a:extLst>
              </p:cNvPr>
              <p:cNvCxnSpPr>
                <a:cxnSpLocks/>
              </p:cNvCxnSpPr>
              <p:nvPr/>
            </p:nvCxnSpPr>
            <p:spPr>
              <a:xfrm flipH="1">
                <a:off x="3951782" y="2009662"/>
                <a:ext cx="47467" cy="47467"/>
              </a:xfrm>
              <a:prstGeom prst="line">
                <a:avLst/>
              </a:prstGeom>
              <a:ln w="19050" cap="rnd">
                <a:solidFill>
                  <a:srgbClr val="93EB2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C686FE2-FC6B-4DE6-B8B9-F0D075C7C873}"/>
                  </a:ext>
                </a:extLst>
              </p:cNvPr>
              <p:cNvCxnSpPr/>
              <p:nvPr/>
            </p:nvCxnSpPr>
            <p:spPr>
              <a:xfrm flipH="1" flipV="1">
                <a:off x="3914722" y="2021153"/>
                <a:ext cx="36000" cy="36000"/>
              </a:xfrm>
              <a:prstGeom prst="line">
                <a:avLst/>
              </a:prstGeom>
              <a:ln w="19050" cap="rnd">
                <a:solidFill>
                  <a:srgbClr val="93EB20"/>
                </a:solidFill>
              </a:ln>
            </p:spPr>
            <p:style>
              <a:lnRef idx="1">
                <a:schemeClr val="accent1"/>
              </a:lnRef>
              <a:fillRef idx="0">
                <a:schemeClr val="accent1"/>
              </a:fillRef>
              <a:effectRef idx="0">
                <a:schemeClr val="accent1"/>
              </a:effectRef>
              <a:fontRef idx="minor">
                <a:schemeClr val="tx1"/>
              </a:fontRef>
            </p:style>
          </p:cxnSp>
        </p:grpSp>
      </p:grpSp>
      <p:grpSp>
        <p:nvGrpSpPr>
          <p:cNvPr id="115" name="Group 114">
            <a:extLst>
              <a:ext uri="{FF2B5EF4-FFF2-40B4-BE49-F238E27FC236}">
                <a16:creationId xmlns:a16="http://schemas.microsoft.com/office/drawing/2014/main" id="{7238942B-DC96-4A12-B29E-3A337449F974}"/>
              </a:ext>
            </a:extLst>
          </p:cNvPr>
          <p:cNvGrpSpPr/>
          <p:nvPr/>
        </p:nvGrpSpPr>
        <p:grpSpPr>
          <a:xfrm>
            <a:off x="4804561" y="1685549"/>
            <a:ext cx="216000" cy="216000"/>
            <a:chOff x="2123060" y="4264087"/>
            <a:chExt cx="216000" cy="216000"/>
          </a:xfrm>
        </p:grpSpPr>
        <p:sp>
          <p:nvSpPr>
            <p:cNvPr id="103" name="Freeform 19">
              <a:extLst>
                <a:ext uri="{FF2B5EF4-FFF2-40B4-BE49-F238E27FC236}">
                  <a16:creationId xmlns:a16="http://schemas.microsoft.com/office/drawing/2014/main" id="{045A14F2-5390-4002-B7AE-28D24742304E}"/>
                </a:ext>
              </a:extLst>
            </p:cNvPr>
            <p:cNvSpPr>
              <a:spLocks noEditPoints="1"/>
            </p:cNvSpPr>
            <p:nvPr/>
          </p:nvSpPr>
          <p:spPr bwMode="auto">
            <a:xfrm>
              <a:off x="2123060" y="4264087"/>
              <a:ext cx="216000" cy="216000"/>
            </a:xfrm>
            <a:prstGeom prst="ellipse">
              <a:avLst/>
            </a:prstGeom>
            <a:noFill/>
            <a:ln w="19050">
              <a:solidFill>
                <a:srgbClr val="FFC00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endParaRPr lang="id-ID" sz="1013">
                <a:solidFill>
                  <a:srgbClr val="000000"/>
                </a:solidFill>
                <a:latin typeface="Tahoma"/>
              </a:endParaRPr>
            </a:p>
          </p:txBody>
        </p:sp>
        <p:grpSp>
          <p:nvGrpSpPr>
            <p:cNvPr id="113" name="Group 112">
              <a:extLst>
                <a:ext uri="{FF2B5EF4-FFF2-40B4-BE49-F238E27FC236}">
                  <a16:creationId xmlns:a16="http://schemas.microsoft.com/office/drawing/2014/main" id="{95F11967-2A9B-4773-93F3-C95F8F699046}"/>
                </a:ext>
              </a:extLst>
            </p:cNvPr>
            <p:cNvGrpSpPr>
              <a:grpSpLocks noChangeAspect="1"/>
            </p:cNvGrpSpPr>
            <p:nvPr/>
          </p:nvGrpSpPr>
          <p:grpSpPr>
            <a:xfrm>
              <a:off x="2164273" y="4354087"/>
              <a:ext cx="133567" cy="36000"/>
              <a:chOff x="2243411" y="4689797"/>
              <a:chExt cx="816369" cy="220035"/>
            </a:xfrm>
            <a:solidFill>
              <a:srgbClr val="F18D21"/>
            </a:solidFill>
          </p:grpSpPr>
          <p:sp>
            <p:nvSpPr>
              <p:cNvPr id="109" name="Oval 108">
                <a:extLst>
                  <a:ext uri="{FF2B5EF4-FFF2-40B4-BE49-F238E27FC236}">
                    <a16:creationId xmlns:a16="http://schemas.microsoft.com/office/drawing/2014/main" id="{AD1676AF-F1CF-42A6-BBB6-5073E2D5D64D}"/>
                  </a:ext>
                </a:extLst>
              </p:cNvPr>
              <p:cNvSpPr/>
              <p:nvPr/>
            </p:nvSpPr>
            <p:spPr bwMode="auto">
              <a:xfrm>
                <a:off x="2243411" y="4689797"/>
                <a:ext cx="217822" cy="21782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111" name="Oval 110">
                <a:extLst>
                  <a:ext uri="{FF2B5EF4-FFF2-40B4-BE49-F238E27FC236}">
                    <a16:creationId xmlns:a16="http://schemas.microsoft.com/office/drawing/2014/main" id="{890AD4A7-07A2-4009-8AAA-8A65BAA9D9BE}"/>
                  </a:ext>
                </a:extLst>
              </p:cNvPr>
              <p:cNvSpPr/>
              <p:nvPr/>
            </p:nvSpPr>
            <p:spPr bwMode="auto">
              <a:xfrm>
                <a:off x="2543263" y="4689797"/>
                <a:ext cx="217822" cy="21782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112" name="Oval 111">
                <a:extLst>
                  <a:ext uri="{FF2B5EF4-FFF2-40B4-BE49-F238E27FC236}">
                    <a16:creationId xmlns:a16="http://schemas.microsoft.com/office/drawing/2014/main" id="{E0C0A108-1167-493C-97F2-D607428C70AA}"/>
                  </a:ext>
                </a:extLst>
              </p:cNvPr>
              <p:cNvSpPr/>
              <p:nvPr/>
            </p:nvSpPr>
            <p:spPr bwMode="auto">
              <a:xfrm>
                <a:off x="2841958" y="4692010"/>
                <a:ext cx="217822" cy="217822"/>
              </a:xfrm>
              <a:prstGeom prst="ellipse">
                <a:avLst/>
              </a:prstGeom>
              <a:solidFill>
                <a:srgbClr val="FFC00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013">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grpSp>
      </p:grpSp>
      <p:cxnSp>
        <p:nvCxnSpPr>
          <p:cNvPr id="119" name="Straight Connector 118">
            <a:extLst>
              <a:ext uri="{FF2B5EF4-FFF2-40B4-BE49-F238E27FC236}">
                <a16:creationId xmlns:a16="http://schemas.microsoft.com/office/drawing/2014/main" id="{8F34E9FC-1933-4A66-A895-57747068CCD6}"/>
              </a:ext>
            </a:extLst>
          </p:cNvPr>
          <p:cNvCxnSpPr>
            <a:cxnSpLocks/>
          </p:cNvCxnSpPr>
          <p:nvPr/>
        </p:nvCxnSpPr>
        <p:spPr>
          <a:xfrm>
            <a:off x="1109970" y="2910346"/>
            <a:ext cx="0" cy="144000"/>
          </a:xfrm>
          <a:prstGeom prst="line">
            <a:avLst/>
          </a:prstGeom>
          <a:ln w="1270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20" name="Tekstvak 10">
            <a:extLst>
              <a:ext uri="{FF2B5EF4-FFF2-40B4-BE49-F238E27FC236}">
                <a16:creationId xmlns:a16="http://schemas.microsoft.com/office/drawing/2014/main" id="{300697A0-915D-4823-B03D-1484AF943708}"/>
              </a:ext>
            </a:extLst>
          </p:cNvPr>
          <p:cNvSpPr txBox="1">
            <a:spLocks noChangeArrowheads="1"/>
          </p:cNvSpPr>
          <p:nvPr/>
        </p:nvSpPr>
        <p:spPr bwMode="auto">
          <a:xfrm>
            <a:off x="4408838" y="1250871"/>
            <a:ext cx="1021537" cy="397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dirty="0">
                <a:solidFill>
                  <a:schemeClr val="bg1"/>
                </a:solidFill>
                <a:latin typeface="Tahoma"/>
              </a:rPr>
              <a:t>기본 기능</a:t>
            </a:r>
            <a:r>
              <a:rPr lang="nl-NL" altLang="ko-KR" sz="1100" dirty="0">
                <a:solidFill>
                  <a:schemeClr val="bg1"/>
                </a:solidFill>
                <a:latin typeface="Tahoma"/>
              </a:rPr>
              <a:t> </a:t>
            </a:r>
            <a:r>
              <a:rPr lang="ko-KR" altLang="en-US" sz="1100" dirty="0">
                <a:solidFill>
                  <a:schemeClr val="bg1"/>
                </a:solidFill>
                <a:latin typeface="Tahoma"/>
              </a:rPr>
              <a:t>복구</a:t>
            </a:r>
            <a:endParaRPr lang="en-US" altLang="ko-KR" sz="1100" dirty="0">
              <a:solidFill>
                <a:schemeClr val="bg1"/>
              </a:solidFill>
              <a:latin typeface="Tahoma"/>
            </a:endParaRPr>
          </a:p>
        </p:txBody>
      </p:sp>
      <p:sp>
        <p:nvSpPr>
          <p:cNvPr id="123" name="Rectangle 122">
            <a:extLst>
              <a:ext uri="{FF2B5EF4-FFF2-40B4-BE49-F238E27FC236}">
                <a16:creationId xmlns:a16="http://schemas.microsoft.com/office/drawing/2014/main" id="{5711154E-7647-4B11-A1D2-E92634E1D9C7}"/>
              </a:ext>
            </a:extLst>
          </p:cNvPr>
          <p:cNvSpPr/>
          <p:nvPr/>
        </p:nvSpPr>
        <p:spPr>
          <a:xfrm>
            <a:off x="2707488" y="2289395"/>
            <a:ext cx="791707" cy="380480"/>
          </a:xfrm>
          <a:prstGeom prst="rect">
            <a:avLst/>
          </a:prstGeom>
          <a:noFill/>
        </p:spPr>
        <p:txBody>
          <a:bodyPr wrap="square" lIns="0" tIns="36000" rIns="0" bIns="36000">
            <a:spAutoFit/>
          </a:bodyPr>
          <a:lstStyle/>
          <a:p>
            <a:pPr algn="ctr" defTabSz="685783"/>
            <a:r>
              <a:rPr lang="ko-KR" altLang="en-US" sz="1000" dirty="0">
                <a:solidFill>
                  <a:schemeClr val="accent3"/>
                </a:solidFill>
                <a:latin typeface="Tahoma" charset="0"/>
                <a:ea typeface="Tahoma" charset="0"/>
                <a:cs typeface="Tahoma" charset="0"/>
              </a:rPr>
              <a:t>서비스 중단</a:t>
            </a:r>
            <a:endParaRPr lang="en-US" altLang="ko-KR" sz="1000" dirty="0">
              <a:solidFill>
                <a:schemeClr val="accent3"/>
              </a:solidFill>
              <a:latin typeface="Tahoma" charset="0"/>
              <a:ea typeface="Tahoma" charset="0"/>
              <a:cs typeface="Tahoma" charset="0"/>
            </a:endParaRPr>
          </a:p>
          <a:p>
            <a:pPr algn="ctr" defTabSz="685783"/>
            <a:r>
              <a:rPr lang="ko-KR" altLang="en-US" sz="1000" dirty="0">
                <a:solidFill>
                  <a:schemeClr val="accent3"/>
                </a:solidFill>
                <a:latin typeface="Tahoma" charset="0"/>
                <a:ea typeface="Tahoma" charset="0"/>
                <a:cs typeface="Tahoma" charset="0"/>
              </a:rPr>
              <a:t>인지</a:t>
            </a:r>
            <a:endParaRPr lang="en-GB" sz="1000" dirty="0">
              <a:solidFill>
                <a:schemeClr val="accent3"/>
              </a:solidFill>
              <a:latin typeface="Tahoma" charset="0"/>
              <a:ea typeface="Tahoma" charset="0"/>
              <a:cs typeface="Tahoma" charset="0"/>
            </a:endParaRPr>
          </a:p>
        </p:txBody>
      </p:sp>
      <p:sp>
        <p:nvSpPr>
          <p:cNvPr id="124" name="Rectangle 123">
            <a:extLst>
              <a:ext uri="{FF2B5EF4-FFF2-40B4-BE49-F238E27FC236}">
                <a16:creationId xmlns:a16="http://schemas.microsoft.com/office/drawing/2014/main" id="{E1E41A32-75F7-4D85-BF06-02277F72357F}"/>
              </a:ext>
            </a:extLst>
          </p:cNvPr>
          <p:cNvSpPr/>
          <p:nvPr/>
        </p:nvSpPr>
        <p:spPr>
          <a:xfrm>
            <a:off x="3953632" y="2381672"/>
            <a:ext cx="587018" cy="226591"/>
          </a:xfrm>
          <a:prstGeom prst="rect">
            <a:avLst/>
          </a:prstGeom>
          <a:noFill/>
        </p:spPr>
        <p:txBody>
          <a:bodyPr wrap="square" lIns="0" tIns="36000" rIns="0" bIns="36000">
            <a:spAutoFit/>
          </a:bodyPr>
          <a:lstStyle/>
          <a:p>
            <a:pPr algn="ctr" defTabSz="685783"/>
            <a:r>
              <a:rPr lang="ko-KR" altLang="en-US" sz="1000" dirty="0">
                <a:solidFill>
                  <a:srgbClr val="FFC000"/>
                </a:solidFill>
                <a:latin typeface="Tahoma" charset="0"/>
                <a:ea typeface="Tahoma" charset="0"/>
                <a:cs typeface="Tahoma" charset="0"/>
              </a:rPr>
              <a:t>제한적</a:t>
            </a:r>
            <a:endParaRPr lang="en-GB" sz="1000" dirty="0">
              <a:solidFill>
                <a:srgbClr val="FFC000"/>
              </a:solidFill>
              <a:latin typeface="Tahoma" charset="0"/>
              <a:ea typeface="Tahoma" charset="0"/>
              <a:cs typeface="Tahoma" charset="0"/>
            </a:endParaRPr>
          </a:p>
        </p:txBody>
      </p:sp>
      <p:sp>
        <p:nvSpPr>
          <p:cNvPr id="125" name="Rectangle 124">
            <a:extLst>
              <a:ext uri="{FF2B5EF4-FFF2-40B4-BE49-F238E27FC236}">
                <a16:creationId xmlns:a16="http://schemas.microsoft.com/office/drawing/2014/main" id="{EE9F17ED-BA61-47E4-B380-D22202AC40F2}"/>
              </a:ext>
            </a:extLst>
          </p:cNvPr>
          <p:cNvSpPr/>
          <p:nvPr/>
        </p:nvSpPr>
        <p:spPr>
          <a:xfrm>
            <a:off x="5066720" y="2385035"/>
            <a:ext cx="827526" cy="226591"/>
          </a:xfrm>
          <a:prstGeom prst="rect">
            <a:avLst/>
          </a:prstGeom>
          <a:noFill/>
        </p:spPr>
        <p:txBody>
          <a:bodyPr wrap="square" lIns="0" tIns="36000" rIns="0" bIns="36000">
            <a:spAutoFit/>
          </a:bodyPr>
          <a:lstStyle/>
          <a:p>
            <a:pPr algn="ctr" defTabSz="685783"/>
            <a:r>
              <a:rPr lang="ko-KR" altLang="en-US" sz="1000">
                <a:solidFill>
                  <a:srgbClr val="93EB20"/>
                </a:solidFill>
                <a:latin typeface="Tahoma" charset="0"/>
                <a:ea typeface="Tahoma" charset="0"/>
                <a:cs typeface="Tahoma" charset="0"/>
              </a:rPr>
              <a:t>기본 서비스</a:t>
            </a:r>
            <a:endParaRPr lang="en-GB" sz="1000" dirty="0">
              <a:solidFill>
                <a:srgbClr val="93EB20"/>
              </a:solidFill>
              <a:latin typeface="Tahoma" charset="0"/>
              <a:ea typeface="Tahoma" charset="0"/>
              <a:cs typeface="Tahoma" charset="0"/>
            </a:endParaRPr>
          </a:p>
        </p:txBody>
      </p:sp>
      <p:sp>
        <p:nvSpPr>
          <p:cNvPr id="9" name="Tekstvak 10"/>
          <p:cNvSpPr txBox="1">
            <a:spLocks noChangeArrowheads="1"/>
          </p:cNvSpPr>
          <p:nvPr/>
        </p:nvSpPr>
        <p:spPr bwMode="auto">
          <a:xfrm>
            <a:off x="411570" y="3061068"/>
            <a:ext cx="1404532" cy="397032"/>
          </a:xfrm>
          <a:prstGeom prst="rect">
            <a:avLst/>
          </a:prstGeom>
          <a:solidFill>
            <a:srgbClr val="003738"/>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dirty="0">
                <a:solidFill>
                  <a:schemeClr val="bg1"/>
                </a:solidFill>
                <a:latin typeface="Tahoma"/>
              </a:rPr>
              <a:t>최근 복제 또는 마지막 백업</a:t>
            </a:r>
            <a:endParaRPr lang="nl-NL" sz="1100" dirty="0">
              <a:solidFill>
                <a:schemeClr val="bg1"/>
              </a:solidFill>
              <a:latin typeface="Tahoma"/>
            </a:endParaRPr>
          </a:p>
        </p:txBody>
      </p:sp>
      <p:sp>
        <p:nvSpPr>
          <p:cNvPr id="129" name="Tekstvak 11">
            <a:extLst>
              <a:ext uri="{FF2B5EF4-FFF2-40B4-BE49-F238E27FC236}">
                <a16:creationId xmlns:a16="http://schemas.microsoft.com/office/drawing/2014/main" id="{ECA79DF6-9008-4D26-9217-F5CCA8AD2D8D}"/>
              </a:ext>
            </a:extLst>
          </p:cNvPr>
          <p:cNvSpPr txBox="1">
            <a:spLocks noChangeArrowheads="1"/>
          </p:cNvSpPr>
          <p:nvPr/>
        </p:nvSpPr>
        <p:spPr bwMode="auto">
          <a:xfrm>
            <a:off x="3159877" y="3422701"/>
            <a:ext cx="1232714" cy="24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ctr">
              <a:lnSpc>
                <a:spcPct val="90000"/>
              </a:lnSpc>
              <a:spcBef>
                <a:spcPct val="50000"/>
              </a:spcBef>
              <a:buClr>
                <a:schemeClr val="tx2"/>
              </a:buClr>
              <a:buSzPct val="80000"/>
              <a:defRPr sz="1100">
                <a:solidFill>
                  <a:schemeClr val="tx1">
                    <a:lumMod val="75000"/>
                    <a:lumOff val="25000"/>
                  </a:schemeClr>
                </a:solidFill>
                <a:latin typeface="+mj-lt"/>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defTabSz="685783">
              <a:buClr>
                <a:srgbClr val="54B948"/>
              </a:buClr>
            </a:pPr>
            <a:r>
              <a:rPr lang="ko-KR" altLang="en-US" dirty="0">
                <a:solidFill>
                  <a:schemeClr val="bg1"/>
                </a:solidFill>
                <a:latin typeface="Tahoma"/>
              </a:rPr>
              <a:t>서비스 중단</a:t>
            </a:r>
            <a:endParaRPr lang="nl-NL" dirty="0">
              <a:solidFill>
                <a:schemeClr val="bg1"/>
              </a:solidFill>
              <a:latin typeface="Tahoma"/>
            </a:endParaRPr>
          </a:p>
        </p:txBody>
      </p:sp>
      <p:cxnSp>
        <p:nvCxnSpPr>
          <p:cNvPr id="130" name="Rechte verbindingslijn 143">
            <a:extLst>
              <a:ext uri="{FF2B5EF4-FFF2-40B4-BE49-F238E27FC236}">
                <a16:creationId xmlns:a16="http://schemas.microsoft.com/office/drawing/2014/main" id="{37143D25-45FB-42B1-89F2-60205CB41830}"/>
              </a:ext>
            </a:extLst>
          </p:cNvPr>
          <p:cNvCxnSpPr/>
          <p:nvPr/>
        </p:nvCxnSpPr>
        <p:spPr>
          <a:xfrm flipH="1">
            <a:off x="2696233" y="3688568"/>
            <a:ext cx="2160000" cy="0"/>
          </a:xfrm>
          <a:prstGeom prst="line">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Tekstvak 10">
            <a:extLst>
              <a:ext uri="{FF2B5EF4-FFF2-40B4-BE49-F238E27FC236}">
                <a16:creationId xmlns:a16="http://schemas.microsoft.com/office/drawing/2014/main" id="{BD53E1B5-CAD0-4084-8A9D-E332F34138EA}"/>
              </a:ext>
            </a:extLst>
          </p:cNvPr>
          <p:cNvSpPr txBox="1">
            <a:spLocks noChangeArrowheads="1"/>
          </p:cNvSpPr>
          <p:nvPr/>
        </p:nvSpPr>
        <p:spPr bwMode="auto">
          <a:xfrm>
            <a:off x="2628529" y="2989609"/>
            <a:ext cx="881640" cy="24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a:solidFill>
                  <a:schemeClr val="bg1"/>
                </a:solidFill>
                <a:latin typeface="Tahoma"/>
              </a:rPr>
              <a:t>대응 시간</a:t>
            </a:r>
            <a:endParaRPr lang="nl-NL" sz="1100" dirty="0">
              <a:solidFill>
                <a:schemeClr val="bg1"/>
              </a:solidFill>
              <a:latin typeface="Tahoma"/>
            </a:endParaRPr>
          </a:p>
        </p:txBody>
      </p:sp>
      <p:cxnSp>
        <p:nvCxnSpPr>
          <p:cNvPr id="134" name="Rechte verbindingslijn 143">
            <a:extLst>
              <a:ext uri="{FF2B5EF4-FFF2-40B4-BE49-F238E27FC236}">
                <a16:creationId xmlns:a16="http://schemas.microsoft.com/office/drawing/2014/main" id="{74FF2041-5750-472B-811D-D60DF8FC398A}"/>
              </a:ext>
            </a:extLst>
          </p:cNvPr>
          <p:cNvCxnSpPr/>
          <p:nvPr/>
        </p:nvCxnSpPr>
        <p:spPr>
          <a:xfrm flipH="1">
            <a:off x="2696233" y="3317110"/>
            <a:ext cx="756000" cy="0"/>
          </a:xfrm>
          <a:prstGeom prst="line">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5" name="Tekstvak 10">
            <a:extLst>
              <a:ext uri="{FF2B5EF4-FFF2-40B4-BE49-F238E27FC236}">
                <a16:creationId xmlns:a16="http://schemas.microsoft.com/office/drawing/2014/main" id="{39789D4B-917A-4203-9935-CD275263C0B2}"/>
              </a:ext>
            </a:extLst>
          </p:cNvPr>
          <p:cNvSpPr txBox="1">
            <a:spLocks noChangeArrowheads="1"/>
          </p:cNvSpPr>
          <p:nvPr/>
        </p:nvSpPr>
        <p:spPr bwMode="auto">
          <a:xfrm>
            <a:off x="3537592" y="2927820"/>
            <a:ext cx="1374969" cy="397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dirty="0">
                <a:solidFill>
                  <a:srgbClr val="00E296"/>
                </a:solidFill>
                <a:latin typeface="Tahoma"/>
              </a:rPr>
              <a:t>복구 시간</a:t>
            </a:r>
            <a:r>
              <a:rPr lang="en-US" altLang="ko-KR" sz="1100" dirty="0">
                <a:solidFill>
                  <a:srgbClr val="00E296"/>
                </a:solidFill>
                <a:latin typeface="Tahoma"/>
              </a:rPr>
              <a:t>       </a:t>
            </a:r>
            <a:r>
              <a:rPr lang="nl-NL" sz="1100" dirty="0">
                <a:solidFill>
                  <a:srgbClr val="00E296"/>
                </a:solidFill>
                <a:latin typeface="Tahoma"/>
              </a:rPr>
              <a:t>(RTO)</a:t>
            </a:r>
          </a:p>
        </p:txBody>
      </p:sp>
      <p:cxnSp>
        <p:nvCxnSpPr>
          <p:cNvPr id="136" name="Rechte verbindingslijn 143">
            <a:extLst>
              <a:ext uri="{FF2B5EF4-FFF2-40B4-BE49-F238E27FC236}">
                <a16:creationId xmlns:a16="http://schemas.microsoft.com/office/drawing/2014/main" id="{8F4B30D4-2068-4619-B62B-1428C6E511FC}"/>
              </a:ext>
            </a:extLst>
          </p:cNvPr>
          <p:cNvCxnSpPr/>
          <p:nvPr/>
        </p:nvCxnSpPr>
        <p:spPr>
          <a:xfrm flipH="1">
            <a:off x="3605296" y="3312470"/>
            <a:ext cx="1242000" cy="0"/>
          </a:xfrm>
          <a:prstGeom prst="line">
            <a:avLst/>
          </a:prstGeom>
          <a:ln w="127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7AA2A7D-AA99-4850-B2E8-40BD6A6F37A3}"/>
              </a:ext>
            </a:extLst>
          </p:cNvPr>
          <p:cNvCxnSpPr>
            <a:cxnSpLocks/>
          </p:cNvCxnSpPr>
          <p:nvPr/>
        </p:nvCxnSpPr>
        <p:spPr>
          <a:xfrm>
            <a:off x="1109970" y="3422701"/>
            <a:ext cx="0" cy="421317"/>
          </a:xfrm>
          <a:prstGeom prst="line">
            <a:avLst/>
          </a:prstGeom>
          <a:ln w="19050">
            <a:solidFill>
              <a:schemeClr val="bg1">
                <a:alpha val="40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9FB4208-FED5-4F53-BDBF-61951BAEC5A3}"/>
              </a:ext>
            </a:extLst>
          </p:cNvPr>
          <p:cNvCxnSpPr>
            <a:cxnSpLocks/>
          </p:cNvCxnSpPr>
          <p:nvPr/>
        </p:nvCxnSpPr>
        <p:spPr>
          <a:xfrm>
            <a:off x="7257572" y="2903625"/>
            <a:ext cx="0" cy="144000"/>
          </a:xfrm>
          <a:prstGeom prst="line">
            <a:avLst/>
          </a:prstGeom>
          <a:ln w="1270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40" name="Tekstvak 10">
            <a:extLst>
              <a:ext uri="{FF2B5EF4-FFF2-40B4-BE49-F238E27FC236}">
                <a16:creationId xmlns:a16="http://schemas.microsoft.com/office/drawing/2014/main" id="{CBDF6A9D-CE04-4F25-8B94-754C0DEAA7BB}"/>
              </a:ext>
            </a:extLst>
          </p:cNvPr>
          <p:cNvSpPr txBox="1">
            <a:spLocks noChangeArrowheads="1"/>
          </p:cNvSpPr>
          <p:nvPr/>
        </p:nvSpPr>
        <p:spPr bwMode="auto">
          <a:xfrm>
            <a:off x="6559172" y="3054346"/>
            <a:ext cx="1404532" cy="244682"/>
          </a:xfrm>
          <a:prstGeom prst="rect">
            <a:avLst/>
          </a:prstGeom>
          <a:solidFill>
            <a:srgbClr val="003738"/>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dirty="0">
                <a:solidFill>
                  <a:schemeClr val="bg1"/>
                </a:solidFill>
                <a:latin typeface="Tahoma"/>
              </a:rPr>
              <a:t>복제 및 </a:t>
            </a:r>
            <a:r>
              <a:rPr lang="ko-KR" altLang="en-US" sz="1100">
                <a:solidFill>
                  <a:schemeClr val="bg1"/>
                </a:solidFill>
                <a:latin typeface="Tahoma"/>
              </a:rPr>
              <a:t>백업 </a:t>
            </a:r>
            <a:r>
              <a:rPr lang="ko-KR" altLang="en-US" sz="1100" dirty="0">
                <a:solidFill>
                  <a:schemeClr val="bg1"/>
                </a:solidFill>
                <a:latin typeface="Tahoma"/>
              </a:rPr>
              <a:t>재</a:t>
            </a:r>
            <a:r>
              <a:rPr lang="ko-KR" altLang="en-US" sz="1100">
                <a:solidFill>
                  <a:schemeClr val="bg1"/>
                </a:solidFill>
                <a:latin typeface="Tahoma"/>
              </a:rPr>
              <a:t>개</a:t>
            </a:r>
            <a:endParaRPr lang="nl-NL" sz="1100" dirty="0">
              <a:solidFill>
                <a:schemeClr val="bg1"/>
              </a:solidFill>
              <a:latin typeface="Tahoma"/>
            </a:endParaRPr>
          </a:p>
        </p:txBody>
      </p:sp>
      <p:sp>
        <p:nvSpPr>
          <p:cNvPr id="56" name="Tekstvak 10">
            <a:extLst>
              <a:ext uri="{FF2B5EF4-FFF2-40B4-BE49-F238E27FC236}">
                <a16:creationId xmlns:a16="http://schemas.microsoft.com/office/drawing/2014/main" id="{26A4D869-5BEB-4675-9E7E-EC969D1EE642}"/>
              </a:ext>
            </a:extLst>
          </p:cNvPr>
          <p:cNvSpPr txBox="1">
            <a:spLocks noChangeArrowheads="1"/>
          </p:cNvSpPr>
          <p:nvPr/>
        </p:nvSpPr>
        <p:spPr bwMode="auto">
          <a:xfrm>
            <a:off x="5544023" y="1259035"/>
            <a:ext cx="1021537" cy="397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685783" eaLnBrk="1" hangingPunct="1">
              <a:lnSpc>
                <a:spcPct val="90000"/>
              </a:lnSpc>
              <a:spcBef>
                <a:spcPct val="50000"/>
              </a:spcBef>
              <a:buClr>
                <a:srgbClr val="54B948"/>
              </a:buClr>
              <a:buSzPct val="80000"/>
            </a:pPr>
            <a:r>
              <a:rPr lang="ko-KR" altLang="en-US" sz="1100">
                <a:solidFill>
                  <a:schemeClr val="bg1"/>
                </a:solidFill>
                <a:latin typeface="Tahoma"/>
              </a:rPr>
              <a:t>전체 기능 복구</a:t>
            </a:r>
            <a:endParaRPr lang="nl-NL" sz="1100" dirty="0">
              <a:solidFill>
                <a:schemeClr val="bg1"/>
              </a:solidFill>
              <a:latin typeface="Tahoma"/>
            </a:endParaRPr>
          </a:p>
        </p:txBody>
      </p:sp>
    </p:spTree>
    <p:extLst>
      <p:ext uri="{BB962C8B-B14F-4D97-AF65-F5344CB8AC3E}">
        <p14:creationId xmlns:p14="http://schemas.microsoft.com/office/powerpoint/2010/main" val="42186263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977901" y="1311223"/>
            <a:ext cx="7775474" cy="3718148"/>
          </a:xfrm>
        </p:spPr>
        <p:txBody>
          <a:bodyPr/>
          <a:lstStyle/>
          <a:p>
            <a:r>
              <a:rPr lang="en-US" sz="1800"/>
              <a:t>While VAO can only protect virtual machines, it can trigger </a:t>
            </a:r>
            <a:r>
              <a:rPr lang="mr-IN" sz="1800"/>
              <a:t>–</a:t>
            </a:r>
            <a:r>
              <a:rPr lang="en-US" sz="1800"/>
              <a:t> through scripts </a:t>
            </a:r>
            <a:r>
              <a:rPr lang="mr-IN" sz="1800"/>
              <a:t>–</a:t>
            </a:r>
            <a:r>
              <a:rPr lang="en-US" sz="1800"/>
              <a:t> other recovery processes in other computer systems </a:t>
            </a:r>
            <a:r>
              <a:rPr lang="mr-IN" sz="1800"/>
              <a:t>–</a:t>
            </a:r>
            <a:r>
              <a:rPr lang="en-US" sz="1800"/>
              <a:t> for example: HPUX, AIX, </a:t>
            </a:r>
            <a:r>
              <a:rPr lang="en-US" sz="1800" err="1"/>
              <a:t>Infoblox</a:t>
            </a:r>
            <a:r>
              <a:rPr lang="en-US" sz="1800"/>
              <a:t> IPAM, F5 load balancers. </a:t>
            </a:r>
          </a:p>
          <a:p>
            <a:endParaRPr lang="en-US" sz="1800"/>
          </a:p>
          <a:p>
            <a:endParaRPr lang="en-US" sz="1800"/>
          </a:p>
          <a:p>
            <a:r>
              <a:rPr lang="en-US" sz="1800"/>
              <a:t>The script execution can be used to trigger VMware NSX operations.</a:t>
            </a:r>
          </a:p>
        </p:txBody>
      </p:sp>
      <p:pic>
        <p:nvPicPr>
          <p:cNvPr id="6" name="Graphic 5">
            <a:extLst>
              <a:ext uri="{FF2B5EF4-FFF2-40B4-BE49-F238E27FC236}">
                <a16:creationId xmlns:a16="http://schemas.microsoft.com/office/drawing/2014/main" id="{6C0E82BF-62E6-4C51-A5EC-4133A0A651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4" y="1377137"/>
            <a:ext cx="409575" cy="542925"/>
          </a:xfrm>
          <a:prstGeom prst="rect">
            <a:avLst/>
          </a:prstGeom>
        </p:spPr>
      </p:pic>
      <p:grpSp>
        <p:nvGrpSpPr>
          <p:cNvPr id="7" name="Graphic 4">
            <a:extLst>
              <a:ext uri="{FF2B5EF4-FFF2-40B4-BE49-F238E27FC236}">
                <a16:creationId xmlns:a16="http://schemas.microsoft.com/office/drawing/2014/main" id="{3CE133F5-7875-4EAE-B56F-AD2494473362}"/>
              </a:ext>
            </a:extLst>
          </p:cNvPr>
          <p:cNvGrpSpPr/>
          <p:nvPr/>
        </p:nvGrpSpPr>
        <p:grpSpPr>
          <a:xfrm>
            <a:off x="405703" y="2535238"/>
            <a:ext cx="485775" cy="485775"/>
            <a:chOff x="405703" y="2587906"/>
            <a:chExt cx="485775" cy="485775"/>
          </a:xfrm>
        </p:grpSpPr>
        <p:sp>
          <p:nvSpPr>
            <p:cNvPr id="8" name="Freeform: Shape 7">
              <a:extLst>
                <a:ext uri="{FF2B5EF4-FFF2-40B4-BE49-F238E27FC236}">
                  <a16:creationId xmlns:a16="http://schemas.microsoft.com/office/drawing/2014/main" id="{932FBBC1-4607-4EDB-B210-7E74DBA7B75C}"/>
                </a:ext>
              </a:extLst>
            </p:cNvPr>
            <p:cNvSpPr/>
            <p:nvPr/>
          </p:nvSpPr>
          <p:spPr>
            <a:xfrm>
              <a:off x="419991" y="2603146"/>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8110"/>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9F31D64-AB95-4AB1-8940-F40461BE69CB}"/>
                </a:ext>
              </a:extLst>
            </p:cNvPr>
            <p:cNvSpPr/>
            <p:nvPr/>
          </p:nvSpPr>
          <p:spPr>
            <a:xfrm>
              <a:off x="419991" y="2756499"/>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A5BEED01-6DA9-4DB7-A335-CCF1B252C080}"/>
                </a:ext>
              </a:extLst>
            </p:cNvPr>
            <p:cNvSpPr/>
            <p:nvPr/>
          </p:nvSpPr>
          <p:spPr>
            <a:xfrm>
              <a:off x="419991" y="2909851"/>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A6CD46D8-CAEE-449F-B6D3-E6627171A085}"/>
                </a:ext>
              </a:extLst>
            </p:cNvPr>
            <p:cNvSpPr/>
            <p:nvPr/>
          </p:nvSpPr>
          <p:spPr>
            <a:xfrm>
              <a:off x="515241" y="26831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D6E769BD-B9AC-460A-A53A-191A14A28908}"/>
                </a:ext>
              </a:extLst>
            </p:cNvPr>
            <p:cNvSpPr/>
            <p:nvPr/>
          </p:nvSpPr>
          <p:spPr>
            <a:xfrm>
              <a:off x="515241" y="28355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A455F1BB-1EA8-4749-8BC3-D15CDA2B4320}"/>
                </a:ext>
              </a:extLst>
            </p:cNvPr>
            <p:cNvSpPr/>
            <p:nvPr/>
          </p:nvSpPr>
          <p:spPr>
            <a:xfrm>
              <a:off x="515241" y="2987004"/>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EB7C55DA-86AF-459C-9722-65ADC324D765}"/>
                </a:ext>
              </a:extLst>
            </p:cNvPr>
            <p:cNvSpPr/>
            <p:nvPr/>
          </p:nvSpPr>
          <p:spPr>
            <a:xfrm>
              <a:off x="72955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B6906320-88C7-417C-9AC9-7CEBE0B4B8A6}"/>
                </a:ext>
              </a:extLst>
            </p:cNvPr>
            <p:cNvSpPr/>
            <p:nvPr/>
          </p:nvSpPr>
          <p:spPr>
            <a:xfrm>
              <a:off x="77527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656703ED-F064-4E4C-84AE-DB0D591CC42C}"/>
                </a:ext>
              </a:extLst>
            </p:cNvPr>
            <p:cNvSpPr/>
            <p:nvPr/>
          </p:nvSpPr>
          <p:spPr>
            <a:xfrm>
              <a:off x="72955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6B359E41-73BC-4017-A963-F540180240A2}"/>
                </a:ext>
              </a:extLst>
            </p:cNvPr>
            <p:cNvSpPr/>
            <p:nvPr/>
          </p:nvSpPr>
          <p:spPr>
            <a:xfrm>
              <a:off x="77527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9" name="Freeform: Shape 18">
              <a:extLst>
                <a:ext uri="{FF2B5EF4-FFF2-40B4-BE49-F238E27FC236}">
                  <a16:creationId xmlns:a16="http://schemas.microsoft.com/office/drawing/2014/main" id="{5C180472-5D59-4E24-B38D-77B4B1F96E9F}"/>
                </a:ext>
              </a:extLst>
            </p:cNvPr>
            <p:cNvSpPr/>
            <p:nvPr/>
          </p:nvSpPr>
          <p:spPr>
            <a:xfrm>
              <a:off x="72955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698191F1-F4DF-4E4D-A596-8A7546754D3D}"/>
                </a:ext>
              </a:extLst>
            </p:cNvPr>
            <p:cNvSpPr/>
            <p:nvPr/>
          </p:nvSpPr>
          <p:spPr>
            <a:xfrm>
              <a:off x="77527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grpSp>
    </p:spTree>
    <p:extLst>
      <p:ext uri="{BB962C8B-B14F-4D97-AF65-F5344CB8AC3E}">
        <p14:creationId xmlns:p14="http://schemas.microsoft.com/office/powerpoint/2010/main" val="386930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977901" y="1311223"/>
            <a:ext cx="7775474" cy="2594027"/>
          </a:xfrm>
        </p:spPr>
        <p:txBody>
          <a:bodyPr/>
          <a:lstStyle/>
          <a:p>
            <a:r>
              <a:rPr lang="en-US" sz="1800"/>
              <a:t>What does Audit trail mean in the context of VAO? Every state change (failover, test failover, undo, reset, etc.) of a plan has a report generated with full details.  Plan definition reports have a detailed change log.</a:t>
            </a:r>
          </a:p>
          <a:p>
            <a:endParaRPr lang="en-US" sz="1800"/>
          </a:p>
          <a:p>
            <a:r>
              <a:rPr lang="en-US" sz="1800"/>
              <a:t>Can I turn off the VBR embedded with VAO? </a:t>
            </a:r>
            <a:br>
              <a:rPr lang="en-US" sz="1800"/>
            </a:br>
            <a:r>
              <a:rPr lang="en-US" sz="1800"/>
              <a:t>E</a:t>
            </a:r>
            <a:r>
              <a:rPr lang="en-GB" sz="1800" err="1"/>
              <a:t>mbedded</a:t>
            </a:r>
            <a:r>
              <a:rPr lang="en-GB" sz="1800"/>
              <a:t> VBR is not need to be used. VAO can leverage exiting B&amp;R.</a:t>
            </a:r>
            <a:br>
              <a:rPr lang="en-GB" sz="1800"/>
            </a:br>
            <a:r>
              <a:rPr lang="en-US" sz="1800"/>
              <a:t>If your VBR is unavailable, it will </a:t>
            </a:r>
            <a:r>
              <a:rPr lang="en-US" sz="1800">
                <a:solidFill>
                  <a:srgbClr val="93EB20"/>
                </a:solidFill>
              </a:rPr>
              <a:t>take over and recover</a:t>
            </a:r>
            <a:r>
              <a:rPr lang="en-US" sz="1800"/>
              <a:t> virtual machines.</a:t>
            </a:r>
          </a:p>
        </p:txBody>
      </p:sp>
      <p:pic>
        <p:nvPicPr>
          <p:cNvPr id="6" name="Graphic 5">
            <a:extLst>
              <a:ext uri="{FF2B5EF4-FFF2-40B4-BE49-F238E27FC236}">
                <a16:creationId xmlns:a16="http://schemas.microsoft.com/office/drawing/2014/main" id="{5B703A82-AA2D-4DD2-B245-1ECC624131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4" y="1377137"/>
            <a:ext cx="409575" cy="542925"/>
          </a:xfrm>
          <a:prstGeom prst="rect">
            <a:avLst/>
          </a:prstGeom>
        </p:spPr>
      </p:pic>
      <p:grpSp>
        <p:nvGrpSpPr>
          <p:cNvPr id="7" name="Graphic 4">
            <a:extLst>
              <a:ext uri="{FF2B5EF4-FFF2-40B4-BE49-F238E27FC236}">
                <a16:creationId xmlns:a16="http://schemas.microsoft.com/office/drawing/2014/main" id="{22649D88-A418-41D7-B5AE-C7B348871F80}"/>
              </a:ext>
            </a:extLst>
          </p:cNvPr>
          <p:cNvGrpSpPr/>
          <p:nvPr/>
        </p:nvGrpSpPr>
        <p:grpSpPr>
          <a:xfrm>
            <a:off x="405703" y="2423899"/>
            <a:ext cx="485775" cy="485775"/>
            <a:chOff x="405703" y="2587906"/>
            <a:chExt cx="485775" cy="485775"/>
          </a:xfrm>
        </p:grpSpPr>
        <p:sp>
          <p:nvSpPr>
            <p:cNvPr id="8" name="Freeform: Shape 7">
              <a:extLst>
                <a:ext uri="{FF2B5EF4-FFF2-40B4-BE49-F238E27FC236}">
                  <a16:creationId xmlns:a16="http://schemas.microsoft.com/office/drawing/2014/main" id="{C3C2B703-9915-452E-BD83-95123A3440A3}"/>
                </a:ext>
              </a:extLst>
            </p:cNvPr>
            <p:cNvSpPr/>
            <p:nvPr/>
          </p:nvSpPr>
          <p:spPr>
            <a:xfrm>
              <a:off x="419991" y="2603146"/>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8110"/>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5A3323B3-AB8F-4814-B3A6-3885BFAE837A}"/>
                </a:ext>
              </a:extLst>
            </p:cNvPr>
            <p:cNvSpPr/>
            <p:nvPr/>
          </p:nvSpPr>
          <p:spPr>
            <a:xfrm>
              <a:off x="419991" y="2756499"/>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F40A4FC2-6521-43BF-9F36-5440AC6B65A1}"/>
                </a:ext>
              </a:extLst>
            </p:cNvPr>
            <p:cNvSpPr/>
            <p:nvPr/>
          </p:nvSpPr>
          <p:spPr>
            <a:xfrm>
              <a:off x="419991" y="2909851"/>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E216BC49-12C5-4B9E-AB93-FA4F9EF16DA6}"/>
                </a:ext>
              </a:extLst>
            </p:cNvPr>
            <p:cNvSpPr/>
            <p:nvPr/>
          </p:nvSpPr>
          <p:spPr>
            <a:xfrm>
              <a:off x="515241" y="26831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B4293692-F9A7-43B0-94FB-BEBBEBCAC48D}"/>
                </a:ext>
              </a:extLst>
            </p:cNvPr>
            <p:cNvSpPr/>
            <p:nvPr/>
          </p:nvSpPr>
          <p:spPr>
            <a:xfrm>
              <a:off x="515241" y="28355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C20CA3B5-5A6D-4800-A461-FCF0E6E9848F}"/>
                </a:ext>
              </a:extLst>
            </p:cNvPr>
            <p:cNvSpPr/>
            <p:nvPr/>
          </p:nvSpPr>
          <p:spPr>
            <a:xfrm>
              <a:off x="515241" y="2987004"/>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2FF45B9D-2629-4192-9095-A728884C92C6}"/>
                </a:ext>
              </a:extLst>
            </p:cNvPr>
            <p:cNvSpPr/>
            <p:nvPr/>
          </p:nvSpPr>
          <p:spPr>
            <a:xfrm>
              <a:off x="72955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B06C9DEC-D08A-46A2-841C-CA1F1BFB015E}"/>
                </a:ext>
              </a:extLst>
            </p:cNvPr>
            <p:cNvSpPr/>
            <p:nvPr/>
          </p:nvSpPr>
          <p:spPr>
            <a:xfrm>
              <a:off x="77527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92EF6E0B-C14A-42BE-A27A-69E085D9B426}"/>
                </a:ext>
              </a:extLst>
            </p:cNvPr>
            <p:cNvSpPr/>
            <p:nvPr/>
          </p:nvSpPr>
          <p:spPr>
            <a:xfrm>
              <a:off x="72955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A780610E-5AFA-463F-9194-58CB630CB24F}"/>
                </a:ext>
              </a:extLst>
            </p:cNvPr>
            <p:cNvSpPr/>
            <p:nvPr/>
          </p:nvSpPr>
          <p:spPr>
            <a:xfrm>
              <a:off x="77527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9" name="Freeform: Shape 18">
              <a:extLst>
                <a:ext uri="{FF2B5EF4-FFF2-40B4-BE49-F238E27FC236}">
                  <a16:creationId xmlns:a16="http://schemas.microsoft.com/office/drawing/2014/main" id="{B63C2A49-037C-410F-8C15-4128C611CEEA}"/>
                </a:ext>
              </a:extLst>
            </p:cNvPr>
            <p:cNvSpPr/>
            <p:nvPr/>
          </p:nvSpPr>
          <p:spPr>
            <a:xfrm>
              <a:off x="72955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CAB1C16B-4DAD-4FC7-85D0-B2CA343B33A4}"/>
                </a:ext>
              </a:extLst>
            </p:cNvPr>
            <p:cNvSpPr/>
            <p:nvPr/>
          </p:nvSpPr>
          <p:spPr>
            <a:xfrm>
              <a:off x="77527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grpSp>
    </p:spTree>
    <p:extLst>
      <p:ext uri="{BB962C8B-B14F-4D97-AF65-F5344CB8AC3E}">
        <p14:creationId xmlns:p14="http://schemas.microsoft.com/office/powerpoint/2010/main" val="29345738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Things to understand</a:t>
            </a:r>
          </a:p>
        </p:txBody>
      </p:sp>
      <p:sp>
        <p:nvSpPr>
          <p:cNvPr id="3" name="Text Placeholder 2"/>
          <p:cNvSpPr>
            <a:spLocks noGrp="1"/>
          </p:cNvSpPr>
          <p:nvPr>
            <p:ph type="body" sz="quarter" idx="10"/>
          </p:nvPr>
        </p:nvSpPr>
        <p:spPr>
          <a:xfrm>
            <a:off x="977901" y="1111000"/>
            <a:ext cx="7775474" cy="3718148"/>
          </a:xfrm>
        </p:spPr>
        <p:txBody>
          <a:bodyPr/>
          <a:lstStyle/>
          <a:p>
            <a:endParaRPr lang="en-US" sz="1800"/>
          </a:p>
          <a:p>
            <a:r>
              <a:rPr lang="en-US" sz="1800"/>
              <a:t>VAO and the VBR servers it communicate with need to be in the same trusted domain structure.</a:t>
            </a:r>
          </a:p>
          <a:p>
            <a:endParaRPr lang="en-US" sz="1800"/>
          </a:p>
          <a:p>
            <a:endParaRPr lang="en-US" sz="1800"/>
          </a:p>
          <a:p>
            <a:endParaRPr lang="en-US" sz="1800"/>
          </a:p>
          <a:p>
            <a:r>
              <a:rPr lang="en-US" sz="1800"/>
              <a:t>Application Catalogs can also provide all the info necessary to package applications properly.</a:t>
            </a:r>
          </a:p>
        </p:txBody>
      </p:sp>
      <p:pic>
        <p:nvPicPr>
          <p:cNvPr id="6" name="Graphic 5">
            <a:extLst>
              <a:ext uri="{FF2B5EF4-FFF2-40B4-BE49-F238E27FC236}">
                <a16:creationId xmlns:a16="http://schemas.microsoft.com/office/drawing/2014/main" id="{B03604F1-6684-4245-904A-86BEC90A19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3804" y="1377137"/>
            <a:ext cx="409575" cy="542925"/>
          </a:xfrm>
          <a:prstGeom prst="rect">
            <a:avLst/>
          </a:prstGeom>
        </p:spPr>
      </p:pic>
      <p:grpSp>
        <p:nvGrpSpPr>
          <p:cNvPr id="7" name="Graphic 4">
            <a:extLst>
              <a:ext uri="{FF2B5EF4-FFF2-40B4-BE49-F238E27FC236}">
                <a16:creationId xmlns:a16="http://schemas.microsoft.com/office/drawing/2014/main" id="{2697577B-873C-488D-AE7B-C3015AD47DCC}"/>
              </a:ext>
            </a:extLst>
          </p:cNvPr>
          <p:cNvGrpSpPr/>
          <p:nvPr/>
        </p:nvGrpSpPr>
        <p:grpSpPr>
          <a:xfrm>
            <a:off x="405703" y="2737664"/>
            <a:ext cx="485775" cy="485775"/>
            <a:chOff x="405703" y="2587906"/>
            <a:chExt cx="485775" cy="485775"/>
          </a:xfrm>
        </p:grpSpPr>
        <p:sp>
          <p:nvSpPr>
            <p:cNvPr id="8" name="Freeform: Shape 7">
              <a:extLst>
                <a:ext uri="{FF2B5EF4-FFF2-40B4-BE49-F238E27FC236}">
                  <a16:creationId xmlns:a16="http://schemas.microsoft.com/office/drawing/2014/main" id="{DD130A01-90AA-4368-9198-B0591A1C67F4}"/>
                </a:ext>
              </a:extLst>
            </p:cNvPr>
            <p:cNvSpPr/>
            <p:nvPr/>
          </p:nvSpPr>
          <p:spPr>
            <a:xfrm>
              <a:off x="419991" y="2603146"/>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8110"/>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9" name="Freeform: Shape 8">
              <a:extLst>
                <a:ext uri="{FF2B5EF4-FFF2-40B4-BE49-F238E27FC236}">
                  <a16:creationId xmlns:a16="http://schemas.microsoft.com/office/drawing/2014/main" id="{3A7455E4-1691-4385-9B50-38F289BC3CEB}"/>
                </a:ext>
              </a:extLst>
            </p:cNvPr>
            <p:cNvSpPr/>
            <p:nvPr/>
          </p:nvSpPr>
          <p:spPr>
            <a:xfrm>
              <a:off x="419991" y="2756499"/>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0" name="Freeform: Shape 9">
              <a:extLst>
                <a:ext uri="{FF2B5EF4-FFF2-40B4-BE49-F238E27FC236}">
                  <a16:creationId xmlns:a16="http://schemas.microsoft.com/office/drawing/2014/main" id="{AE317EF4-FE6E-4138-AE45-A936E1F3E535}"/>
                </a:ext>
              </a:extLst>
            </p:cNvPr>
            <p:cNvSpPr/>
            <p:nvPr/>
          </p:nvSpPr>
          <p:spPr>
            <a:xfrm>
              <a:off x="419991" y="2909851"/>
              <a:ext cx="457200" cy="152400"/>
            </a:xfrm>
            <a:custGeom>
              <a:avLst/>
              <a:gdLst>
                <a:gd name="connsiteX0" fmla="*/ 382905 w 457200"/>
                <a:gd name="connsiteY0" fmla="*/ 152400 h 152400"/>
                <a:gd name="connsiteX1" fmla="*/ 76200 w 457200"/>
                <a:gd name="connsiteY1" fmla="*/ 152400 h 152400"/>
                <a:gd name="connsiteX2" fmla="*/ 0 w 457200"/>
                <a:gd name="connsiteY2" fmla="*/ 76200 h 152400"/>
                <a:gd name="connsiteX3" fmla="*/ 0 w 457200"/>
                <a:gd name="connsiteY3" fmla="*/ 76200 h 152400"/>
                <a:gd name="connsiteX4" fmla="*/ 76200 w 457200"/>
                <a:gd name="connsiteY4" fmla="*/ 0 h 152400"/>
                <a:gd name="connsiteX5" fmla="*/ 382905 w 457200"/>
                <a:gd name="connsiteY5" fmla="*/ 0 h 152400"/>
                <a:gd name="connsiteX6" fmla="*/ 459105 w 457200"/>
                <a:gd name="connsiteY6" fmla="*/ 76200 h 152400"/>
                <a:gd name="connsiteX7" fmla="*/ 459105 w 457200"/>
                <a:gd name="connsiteY7" fmla="*/ 76200 h 152400"/>
                <a:gd name="connsiteX8" fmla="*/ 382905 w 4572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152400">
                  <a:moveTo>
                    <a:pt x="382905" y="152400"/>
                  </a:moveTo>
                  <a:lnTo>
                    <a:pt x="76200" y="152400"/>
                  </a:lnTo>
                  <a:cubicBezTo>
                    <a:pt x="34290" y="152400"/>
                    <a:pt x="0" y="118110"/>
                    <a:pt x="0" y="76200"/>
                  </a:cubicBezTo>
                  <a:lnTo>
                    <a:pt x="0" y="76200"/>
                  </a:lnTo>
                  <a:cubicBezTo>
                    <a:pt x="0" y="34290"/>
                    <a:pt x="34290" y="0"/>
                    <a:pt x="76200" y="0"/>
                  </a:cubicBezTo>
                  <a:lnTo>
                    <a:pt x="382905" y="0"/>
                  </a:lnTo>
                  <a:cubicBezTo>
                    <a:pt x="424815" y="0"/>
                    <a:pt x="459105" y="34290"/>
                    <a:pt x="459105" y="76200"/>
                  </a:cubicBezTo>
                  <a:lnTo>
                    <a:pt x="459105" y="76200"/>
                  </a:lnTo>
                  <a:cubicBezTo>
                    <a:pt x="460058" y="117157"/>
                    <a:pt x="425768" y="152400"/>
                    <a:pt x="382905" y="152400"/>
                  </a:cubicBezTo>
                  <a:close/>
                </a:path>
              </a:pathLst>
            </a:custGeom>
            <a:noFill/>
            <a:ln w="19050" cap="flat">
              <a:solidFill>
                <a:srgbClr val="00E296"/>
              </a:solidFill>
              <a:prstDash val="solid"/>
              <a:miter/>
            </a:ln>
          </p:spPr>
          <p:txBody>
            <a:bodyPr rtlCol="0" anchor="ctr"/>
            <a:lstStyle/>
            <a:p>
              <a:endParaRPr lang="ru-RU"/>
            </a:p>
          </p:txBody>
        </p:sp>
        <p:sp>
          <p:nvSpPr>
            <p:cNvPr id="11" name="Freeform: Shape 10">
              <a:extLst>
                <a:ext uri="{FF2B5EF4-FFF2-40B4-BE49-F238E27FC236}">
                  <a16:creationId xmlns:a16="http://schemas.microsoft.com/office/drawing/2014/main" id="{BD30C4F6-C120-4EA2-A7CC-BCB2CEE4A935}"/>
                </a:ext>
              </a:extLst>
            </p:cNvPr>
            <p:cNvSpPr/>
            <p:nvPr/>
          </p:nvSpPr>
          <p:spPr>
            <a:xfrm>
              <a:off x="515241" y="26831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3" name="Freeform: Shape 12">
              <a:extLst>
                <a:ext uri="{FF2B5EF4-FFF2-40B4-BE49-F238E27FC236}">
                  <a16:creationId xmlns:a16="http://schemas.microsoft.com/office/drawing/2014/main" id="{20849F08-9248-454D-A85C-28DC5989495B}"/>
                </a:ext>
              </a:extLst>
            </p:cNvPr>
            <p:cNvSpPr/>
            <p:nvPr/>
          </p:nvSpPr>
          <p:spPr>
            <a:xfrm>
              <a:off x="515241" y="2835556"/>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8B1DA09C-3625-4A81-93FD-ACEAD2033396}"/>
                </a:ext>
              </a:extLst>
            </p:cNvPr>
            <p:cNvSpPr/>
            <p:nvPr/>
          </p:nvSpPr>
          <p:spPr>
            <a:xfrm>
              <a:off x="515241" y="2987004"/>
              <a:ext cx="152400" cy="9525"/>
            </a:xfrm>
            <a:custGeom>
              <a:avLst/>
              <a:gdLst>
                <a:gd name="connsiteX0" fmla="*/ 0 w 152400"/>
                <a:gd name="connsiteY0" fmla="*/ 0 h 0"/>
                <a:gd name="connsiteX1" fmla="*/ 153353 w 152400"/>
                <a:gd name="connsiteY1" fmla="*/ 0 h 0"/>
              </a:gdLst>
              <a:ahLst/>
              <a:cxnLst>
                <a:cxn ang="0">
                  <a:pos x="connsiteX0" y="connsiteY0"/>
                </a:cxn>
                <a:cxn ang="0">
                  <a:pos x="connsiteX1" y="connsiteY1"/>
                </a:cxn>
              </a:cxnLst>
              <a:rect l="l" t="t" r="r" b="b"/>
              <a:pathLst>
                <a:path w="152400">
                  <a:moveTo>
                    <a:pt x="0" y="0"/>
                  </a:moveTo>
                  <a:lnTo>
                    <a:pt x="153353" y="0"/>
                  </a:lnTo>
                </a:path>
              </a:pathLst>
            </a:custGeom>
            <a:ln w="19050" cap="rnd">
              <a:solidFill>
                <a:srgbClr val="00E296"/>
              </a:solidFill>
              <a:prstDash val="solid"/>
              <a:miter/>
            </a:ln>
          </p:spPr>
          <p:txBody>
            <a:bodyPr rtlCol="0" anchor="ctr"/>
            <a:lstStyle/>
            <a:p>
              <a:endParaRPr lang="ru-RU"/>
            </a:p>
          </p:txBody>
        </p:sp>
        <p:sp>
          <p:nvSpPr>
            <p:cNvPr id="15" name="Freeform: Shape 14">
              <a:extLst>
                <a:ext uri="{FF2B5EF4-FFF2-40B4-BE49-F238E27FC236}">
                  <a16:creationId xmlns:a16="http://schemas.microsoft.com/office/drawing/2014/main" id="{8CF5BC97-5F42-4D4C-BB9A-D9681C10E276}"/>
                </a:ext>
              </a:extLst>
            </p:cNvPr>
            <p:cNvSpPr/>
            <p:nvPr/>
          </p:nvSpPr>
          <p:spPr>
            <a:xfrm>
              <a:off x="72955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6B082FB1-A792-46BA-B56A-0EDFB40EF996}"/>
                </a:ext>
              </a:extLst>
            </p:cNvPr>
            <p:cNvSpPr/>
            <p:nvPr/>
          </p:nvSpPr>
          <p:spPr>
            <a:xfrm>
              <a:off x="775273" y="2668869"/>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7" name="Freeform: Shape 16">
              <a:extLst>
                <a:ext uri="{FF2B5EF4-FFF2-40B4-BE49-F238E27FC236}">
                  <a16:creationId xmlns:a16="http://schemas.microsoft.com/office/drawing/2014/main" id="{4C26E237-90EF-4A21-B975-D00243CC5918}"/>
                </a:ext>
              </a:extLst>
            </p:cNvPr>
            <p:cNvSpPr/>
            <p:nvPr/>
          </p:nvSpPr>
          <p:spPr>
            <a:xfrm>
              <a:off x="72955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86570A96-5F3A-43D3-B0AF-BC6C71476865}"/>
                </a:ext>
              </a:extLst>
            </p:cNvPr>
            <p:cNvSpPr/>
            <p:nvPr/>
          </p:nvSpPr>
          <p:spPr>
            <a:xfrm>
              <a:off x="775273" y="2820316"/>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19" name="Freeform: Shape 18">
              <a:extLst>
                <a:ext uri="{FF2B5EF4-FFF2-40B4-BE49-F238E27FC236}">
                  <a16:creationId xmlns:a16="http://schemas.microsoft.com/office/drawing/2014/main" id="{3786AD1C-6082-486F-8151-C98D21DD820D}"/>
                </a:ext>
              </a:extLst>
            </p:cNvPr>
            <p:cNvSpPr/>
            <p:nvPr/>
          </p:nvSpPr>
          <p:spPr>
            <a:xfrm>
              <a:off x="72955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sp>
          <p:nvSpPr>
            <p:cNvPr id="20" name="Freeform: Shape 19">
              <a:extLst>
                <a:ext uri="{FF2B5EF4-FFF2-40B4-BE49-F238E27FC236}">
                  <a16:creationId xmlns:a16="http://schemas.microsoft.com/office/drawing/2014/main" id="{4C62EC3F-9633-411E-B53F-5E28B8E7D4DF}"/>
                </a:ext>
              </a:extLst>
            </p:cNvPr>
            <p:cNvSpPr/>
            <p:nvPr/>
          </p:nvSpPr>
          <p:spPr>
            <a:xfrm>
              <a:off x="775273" y="2971764"/>
              <a:ext cx="28575" cy="28575"/>
            </a:xfrm>
            <a:custGeom>
              <a:avLst/>
              <a:gdLst>
                <a:gd name="connsiteX0" fmla="*/ 30480 w 28575"/>
                <a:gd name="connsiteY0" fmla="*/ 15240 h 28575"/>
                <a:gd name="connsiteX1" fmla="*/ 15240 w 28575"/>
                <a:gd name="connsiteY1" fmla="*/ 30480 h 28575"/>
                <a:gd name="connsiteX2" fmla="*/ 0 w 28575"/>
                <a:gd name="connsiteY2" fmla="*/ 15240 h 28575"/>
                <a:gd name="connsiteX3" fmla="*/ 15240 w 28575"/>
                <a:gd name="connsiteY3" fmla="*/ 0 h 28575"/>
                <a:gd name="connsiteX4" fmla="*/ 30480 w 28575"/>
                <a:gd name="connsiteY4" fmla="*/ 15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3"/>
                    <a:pt x="30480" y="15240"/>
                  </a:cubicBezTo>
                  <a:close/>
                </a:path>
              </a:pathLst>
            </a:custGeom>
            <a:solidFill>
              <a:srgbClr val="00E296"/>
            </a:solidFill>
            <a:ln w="19050" cap="flat">
              <a:noFill/>
              <a:prstDash val="solid"/>
              <a:miter/>
            </a:ln>
          </p:spPr>
          <p:txBody>
            <a:bodyPr rtlCol="0" anchor="ctr"/>
            <a:lstStyle/>
            <a:p>
              <a:endParaRPr lang="ru-RU"/>
            </a:p>
          </p:txBody>
        </p:sp>
      </p:grpSp>
    </p:spTree>
    <p:extLst>
      <p:ext uri="{BB962C8B-B14F-4D97-AF65-F5344CB8AC3E}">
        <p14:creationId xmlns:p14="http://schemas.microsoft.com/office/powerpoint/2010/main" val="14621556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Requirements</a:t>
            </a:r>
          </a:p>
        </p:txBody>
      </p:sp>
      <p:sp>
        <p:nvSpPr>
          <p:cNvPr id="3" name="Text Placeholder 2"/>
          <p:cNvSpPr>
            <a:spLocks noGrp="1"/>
          </p:cNvSpPr>
          <p:nvPr>
            <p:ph type="body" sz="quarter" idx="10"/>
          </p:nvPr>
        </p:nvSpPr>
        <p:spPr>
          <a:xfrm>
            <a:off x="945397" y="903215"/>
            <a:ext cx="7807977" cy="3718148"/>
          </a:xfrm>
        </p:spPr>
        <p:txBody>
          <a:bodyPr anchor="ctr"/>
          <a:lstStyle/>
          <a:p>
            <a:r>
              <a:rPr lang="en-US" sz="1800" dirty="0"/>
              <a:t>Veeam Backup &amp; Replication 9.5 Update 4</a:t>
            </a:r>
          </a:p>
          <a:p>
            <a:endParaRPr lang="en-US" sz="1800" dirty="0"/>
          </a:p>
          <a:p>
            <a:endParaRPr lang="en-US" sz="1800" dirty="0"/>
          </a:p>
          <a:p>
            <a:r>
              <a:rPr lang="en-US" sz="1800" dirty="0"/>
              <a:t>Enterprise Plus licensing</a:t>
            </a:r>
          </a:p>
          <a:p>
            <a:endParaRPr lang="en-US" sz="1800" dirty="0"/>
          </a:p>
          <a:p>
            <a:endParaRPr lang="en-US" sz="1800" dirty="0"/>
          </a:p>
          <a:p>
            <a:r>
              <a:rPr lang="en-US" sz="1800" dirty="0"/>
              <a:t>Veeam-replicated virtual machines</a:t>
            </a:r>
          </a:p>
          <a:p>
            <a:r>
              <a:rPr lang="en-US" sz="1800" dirty="0"/>
              <a:t>Veeam-backed up virtual machines</a:t>
            </a:r>
          </a:p>
          <a:p>
            <a:endParaRPr lang="en-US" sz="1800" dirty="0"/>
          </a:p>
          <a:p>
            <a:endParaRPr lang="en-US" sz="1800" dirty="0"/>
          </a:p>
          <a:p>
            <a:r>
              <a:rPr lang="en-US" sz="1800" dirty="0"/>
              <a:t>vSphere Distributed Switch</a:t>
            </a:r>
            <a:r>
              <a:rPr lang="en-US" sz="1800" baseline="30000" dirty="0"/>
              <a:t>1</a:t>
            </a:r>
            <a:endParaRPr lang="en-US" sz="1800" dirty="0"/>
          </a:p>
        </p:txBody>
      </p:sp>
      <p:sp>
        <p:nvSpPr>
          <p:cNvPr id="8" name="TextBox 7"/>
          <p:cNvSpPr txBox="1"/>
          <p:nvPr/>
        </p:nvSpPr>
        <p:spPr>
          <a:xfrm>
            <a:off x="865686" y="4548998"/>
            <a:ext cx="8111493" cy="246221"/>
          </a:xfrm>
          <a:prstGeom prst="rect">
            <a:avLst/>
          </a:prstGeom>
        </p:spPr>
        <p:txBody>
          <a:bodyPr wrap="square" rtlCol="0" anchor="ctr">
            <a:spAutoFit/>
          </a:bodyPr>
          <a:lstStyle/>
          <a:p>
            <a:r>
              <a:rPr lang="en-US" sz="1000" baseline="30000">
                <a:solidFill>
                  <a:schemeClr val="bg1"/>
                </a:solidFill>
              </a:rPr>
              <a:t>1</a:t>
            </a:r>
            <a:r>
              <a:rPr lang="en-US" sz="1000">
                <a:solidFill>
                  <a:schemeClr val="bg1"/>
                </a:solidFill>
              </a:rPr>
              <a:t> Required if multiple hosts at the recovery site</a:t>
            </a:r>
            <a:endParaRPr lang="en-US" sz="1000" baseline="30000">
              <a:solidFill>
                <a:schemeClr val="bg1"/>
              </a:solidFill>
            </a:endParaRPr>
          </a:p>
        </p:txBody>
      </p:sp>
      <p:pic>
        <p:nvPicPr>
          <p:cNvPr id="9" name="Graphic 8">
            <a:extLst>
              <a:ext uri="{FF2B5EF4-FFF2-40B4-BE49-F238E27FC236}">
                <a16:creationId xmlns:a16="http://schemas.microsoft.com/office/drawing/2014/main" id="{9D691622-020D-4497-8240-1D31077631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36" y="1154093"/>
            <a:ext cx="476250" cy="476250"/>
          </a:xfrm>
          <a:prstGeom prst="rect">
            <a:avLst/>
          </a:prstGeom>
        </p:spPr>
      </p:pic>
      <p:pic>
        <p:nvPicPr>
          <p:cNvPr id="10" name="Graphic 9">
            <a:extLst>
              <a:ext uri="{FF2B5EF4-FFF2-40B4-BE49-F238E27FC236}">
                <a16:creationId xmlns:a16="http://schemas.microsoft.com/office/drawing/2014/main" id="{D194A9DB-300D-49EA-B4B8-1D1014BA7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36" y="1978057"/>
            <a:ext cx="476250" cy="476250"/>
          </a:xfrm>
          <a:prstGeom prst="rect">
            <a:avLst/>
          </a:prstGeom>
        </p:spPr>
      </p:pic>
      <p:pic>
        <p:nvPicPr>
          <p:cNvPr id="11" name="Graphic 10">
            <a:extLst>
              <a:ext uri="{FF2B5EF4-FFF2-40B4-BE49-F238E27FC236}">
                <a16:creationId xmlns:a16="http://schemas.microsoft.com/office/drawing/2014/main" id="{A849ADDE-B4D9-41DC-A231-ACFF7001FD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36" y="2854765"/>
            <a:ext cx="476250" cy="476250"/>
          </a:xfrm>
          <a:prstGeom prst="rect">
            <a:avLst/>
          </a:prstGeom>
        </p:spPr>
      </p:pic>
      <p:pic>
        <p:nvPicPr>
          <p:cNvPr id="12" name="Graphic 11">
            <a:extLst>
              <a:ext uri="{FF2B5EF4-FFF2-40B4-BE49-F238E27FC236}">
                <a16:creationId xmlns:a16="http://schemas.microsoft.com/office/drawing/2014/main" id="{4B8E27D2-52C3-42E6-ABF9-8607351AC3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36" y="3834794"/>
            <a:ext cx="476250" cy="476250"/>
          </a:xfrm>
          <a:prstGeom prst="rect">
            <a:avLst/>
          </a:prstGeom>
        </p:spPr>
      </p:pic>
    </p:spTree>
    <p:extLst>
      <p:ext uri="{BB962C8B-B14F-4D97-AF65-F5344CB8AC3E}">
        <p14:creationId xmlns:p14="http://schemas.microsoft.com/office/powerpoint/2010/main" val="9205525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Architecture</a:t>
            </a:r>
          </a:p>
        </p:txBody>
      </p:sp>
      <p:sp>
        <p:nvSpPr>
          <p:cNvPr id="3" name="Text Placeholder 2"/>
          <p:cNvSpPr>
            <a:spLocks noGrp="1"/>
          </p:cNvSpPr>
          <p:nvPr>
            <p:ph type="body" sz="quarter" idx="10"/>
          </p:nvPr>
        </p:nvSpPr>
        <p:spPr>
          <a:xfrm>
            <a:off x="977901" y="1047751"/>
            <a:ext cx="7775474" cy="3718148"/>
          </a:xfrm>
        </p:spPr>
        <p:txBody>
          <a:bodyPr/>
          <a:lstStyle/>
          <a:p>
            <a:r>
              <a:rPr lang="en-US" sz="1800"/>
              <a:t>Veeam Availability Orchestrator works by presenting a web based interface that allows you to design and document failover plans</a:t>
            </a:r>
          </a:p>
          <a:p>
            <a:endParaRPr lang="en-US" sz="1800"/>
          </a:p>
          <a:p>
            <a:endParaRPr lang="en-US" sz="1800"/>
          </a:p>
          <a:p>
            <a:r>
              <a:rPr lang="en-US" sz="1800"/>
              <a:t>It integrates with other Veeam components like Veeam Backup &amp; Replication and Veeam ONE </a:t>
            </a:r>
            <a:r>
              <a:rPr lang="mr-IN" sz="1800"/>
              <a:t>–</a:t>
            </a:r>
            <a:r>
              <a:rPr lang="en-US" sz="1800"/>
              <a:t> embedded or distributed</a:t>
            </a:r>
          </a:p>
          <a:p>
            <a:endParaRPr lang="en-US" sz="1800"/>
          </a:p>
          <a:p>
            <a:endParaRPr lang="en-US" sz="1800"/>
          </a:p>
          <a:p>
            <a:r>
              <a:rPr lang="en-US" sz="1800"/>
              <a:t>Don’t assume that because something works in Veeam Backup &amp; Replication, it will or won’t in Veeam Availability Orchestrator</a:t>
            </a:r>
          </a:p>
        </p:txBody>
      </p:sp>
      <p:pic>
        <p:nvPicPr>
          <p:cNvPr id="4" name="Graphic 3">
            <a:extLst>
              <a:ext uri="{FF2B5EF4-FFF2-40B4-BE49-F238E27FC236}">
                <a16:creationId xmlns:a16="http://schemas.microsoft.com/office/drawing/2014/main" id="{F3B6C5DE-4DD7-41FE-A1D5-DCA9B36252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436" y="1097496"/>
            <a:ext cx="476250" cy="476250"/>
          </a:xfrm>
          <a:prstGeom prst="rect">
            <a:avLst/>
          </a:prstGeom>
        </p:spPr>
      </p:pic>
      <p:pic>
        <p:nvPicPr>
          <p:cNvPr id="5" name="Graphic 4">
            <a:extLst>
              <a:ext uri="{FF2B5EF4-FFF2-40B4-BE49-F238E27FC236}">
                <a16:creationId xmlns:a16="http://schemas.microsoft.com/office/drawing/2014/main" id="{A4CA8FE1-720B-486A-9F65-4EEEAE705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2761" y="2163361"/>
            <a:ext cx="542925" cy="533400"/>
          </a:xfrm>
          <a:prstGeom prst="rect">
            <a:avLst/>
          </a:prstGeom>
        </p:spPr>
      </p:pic>
      <p:pic>
        <p:nvPicPr>
          <p:cNvPr id="6" name="Graphic 5">
            <a:extLst>
              <a:ext uri="{FF2B5EF4-FFF2-40B4-BE49-F238E27FC236}">
                <a16:creationId xmlns:a16="http://schemas.microsoft.com/office/drawing/2014/main" id="{46FCB073-81AB-41E1-9FA3-D2AFF8363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761" y="3254749"/>
            <a:ext cx="552450" cy="552450"/>
          </a:xfrm>
          <a:prstGeom prst="rect">
            <a:avLst/>
          </a:prstGeom>
        </p:spPr>
      </p:pic>
    </p:spTree>
    <p:extLst>
      <p:ext uri="{BB962C8B-B14F-4D97-AF65-F5344CB8AC3E}">
        <p14:creationId xmlns:p14="http://schemas.microsoft.com/office/powerpoint/2010/main" val="58219642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Componentry</a:t>
            </a:r>
          </a:p>
        </p:txBody>
      </p:sp>
      <p:grpSp>
        <p:nvGrpSpPr>
          <p:cNvPr id="19" name="Group 18"/>
          <p:cNvGrpSpPr/>
          <p:nvPr/>
        </p:nvGrpSpPr>
        <p:grpSpPr>
          <a:xfrm>
            <a:off x="2486887" y="1410347"/>
            <a:ext cx="3867422" cy="3272433"/>
            <a:chOff x="2456480" y="1007390"/>
            <a:chExt cx="4231038" cy="3580108"/>
          </a:xfrm>
        </p:grpSpPr>
        <p:sp>
          <p:nvSpPr>
            <p:cNvPr id="6" name="TextBox 5"/>
            <p:cNvSpPr txBox="1"/>
            <p:nvPr/>
          </p:nvSpPr>
          <p:spPr>
            <a:xfrm>
              <a:off x="2665710" y="1276722"/>
              <a:ext cx="3719592" cy="437728"/>
            </a:xfrm>
            <a:prstGeom prst="rect">
              <a:avLst/>
            </a:prstGeom>
          </p:spPr>
          <p:txBody>
            <a:bodyPr wrap="square" rtlCol="0" anchor="ctr">
              <a:spAutoFit/>
            </a:bodyPr>
            <a:lstStyle/>
            <a:p>
              <a:pPr algn="ctr"/>
              <a:r>
                <a:rPr lang="en-US" sz="2000">
                  <a:solidFill>
                    <a:schemeClr val="bg1"/>
                  </a:solidFill>
                </a:rPr>
                <a:t>VAO Service</a:t>
              </a:r>
            </a:p>
          </p:txBody>
        </p:sp>
        <p:sp>
          <p:nvSpPr>
            <p:cNvPr id="7" name="TextBox 6"/>
            <p:cNvSpPr txBox="1"/>
            <p:nvPr/>
          </p:nvSpPr>
          <p:spPr>
            <a:xfrm>
              <a:off x="2665709" y="2134202"/>
              <a:ext cx="3719593" cy="437728"/>
            </a:xfrm>
            <a:prstGeom prst="rect">
              <a:avLst/>
            </a:prstGeom>
          </p:spPr>
          <p:txBody>
            <a:bodyPr wrap="square" rtlCol="0" anchor="ctr">
              <a:spAutoFit/>
            </a:bodyPr>
            <a:lstStyle/>
            <a:p>
              <a:pPr algn="ctr"/>
              <a:r>
                <a:rPr lang="en-US" sz="2000">
                  <a:solidFill>
                    <a:schemeClr val="bg1"/>
                  </a:solidFill>
                </a:rPr>
                <a:t>B&amp;R Server (embedded)</a:t>
              </a:r>
            </a:p>
          </p:txBody>
        </p:sp>
        <p:sp>
          <p:nvSpPr>
            <p:cNvPr id="8" name="TextBox 7"/>
            <p:cNvSpPr txBox="1"/>
            <p:nvPr/>
          </p:nvSpPr>
          <p:spPr>
            <a:xfrm>
              <a:off x="2665708" y="2991683"/>
              <a:ext cx="3719593" cy="437728"/>
            </a:xfrm>
            <a:prstGeom prst="rect">
              <a:avLst/>
            </a:prstGeom>
          </p:spPr>
          <p:txBody>
            <a:bodyPr wrap="square" rtlCol="0" anchor="ctr">
              <a:spAutoFit/>
            </a:bodyPr>
            <a:lstStyle/>
            <a:p>
              <a:pPr algn="ctr"/>
              <a:r>
                <a:rPr lang="en-US" sz="2000">
                  <a:solidFill>
                    <a:schemeClr val="bg1"/>
                  </a:solidFill>
                </a:rPr>
                <a:t>ONE Server (embedded)</a:t>
              </a:r>
            </a:p>
          </p:txBody>
        </p:sp>
        <p:sp>
          <p:nvSpPr>
            <p:cNvPr id="9" name="TextBox 8"/>
            <p:cNvSpPr txBox="1"/>
            <p:nvPr/>
          </p:nvSpPr>
          <p:spPr>
            <a:xfrm>
              <a:off x="2782642" y="3841504"/>
              <a:ext cx="1518834" cy="437728"/>
            </a:xfrm>
            <a:prstGeom prst="rect">
              <a:avLst/>
            </a:prstGeom>
          </p:spPr>
          <p:txBody>
            <a:bodyPr wrap="square" rtlCol="0" anchor="ctr">
              <a:spAutoFit/>
            </a:bodyPr>
            <a:lstStyle/>
            <a:p>
              <a:pPr algn="ctr"/>
              <a:r>
                <a:rPr lang="en-US" sz="2000">
                  <a:solidFill>
                    <a:schemeClr val="bg1"/>
                  </a:solidFill>
                </a:rPr>
                <a:t>VAO UI</a:t>
              </a:r>
            </a:p>
          </p:txBody>
        </p:sp>
        <p:sp>
          <p:nvSpPr>
            <p:cNvPr id="10" name="TextBox 9"/>
            <p:cNvSpPr txBox="1"/>
            <p:nvPr/>
          </p:nvSpPr>
          <p:spPr>
            <a:xfrm>
              <a:off x="4840739" y="3841504"/>
              <a:ext cx="1518834" cy="437728"/>
            </a:xfrm>
            <a:prstGeom prst="rect">
              <a:avLst/>
            </a:prstGeom>
          </p:spPr>
          <p:txBody>
            <a:bodyPr wrap="square" rtlCol="0" anchor="ctr">
              <a:spAutoFit/>
            </a:bodyPr>
            <a:lstStyle/>
            <a:p>
              <a:pPr algn="ctr"/>
              <a:r>
                <a:rPr lang="en-US" sz="2000">
                  <a:solidFill>
                    <a:schemeClr val="bg1"/>
                  </a:solidFill>
                </a:rPr>
                <a:t>SQL DB</a:t>
              </a:r>
            </a:p>
          </p:txBody>
        </p:sp>
        <p:sp>
          <p:nvSpPr>
            <p:cNvPr id="11" name="Rectangle 10"/>
            <p:cNvSpPr/>
            <p:nvPr/>
          </p:nvSpPr>
          <p:spPr bwMode="auto">
            <a:xfrm>
              <a:off x="2456480" y="1007390"/>
              <a:ext cx="4231038" cy="3580108"/>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2" name="Rectangle 11"/>
            <p:cNvSpPr/>
            <p:nvPr/>
          </p:nvSpPr>
          <p:spPr bwMode="auto">
            <a:xfrm>
              <a:off x="2624378" y="1175290"/>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3" name="Rectangle 12"/>
            <p:cNvSpPr/>
            <p:nvPr/>
          </p:nvSpPr>
          <p:spPr bwMode="auto">
            <a:xfrm>
              <a:off x="2621795" y="2025113"/>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4" name="Rectangle 13"/>
            <p:cNvSpPr/>
            <p:nvPr/>
          </p:nvSpPr>
          <p:spPr bwMode="auto">
            <a:xfrm>
              <a:off x="2621201" y="2883792"/>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5" name="Rectangle 14"/>
            <p:cNvSpPr/>
            <p:nvPr/>
          </p:nvSpPr>
          <p:spPr bwMode="auto">
            <a:xfrm>
              <a:off x="2620606" y="3733615"/>
              <a:ext cx="1842906"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8" name="Rectangle 17"/>
            <p:cNvSpPr/>
            <p:nvPr/>
          </p:nvSpPr>
          <p:spPr bwMode="auto">
            <a:xfrm>
              <a:off x="4678703" y="3733615"/>
              <a:ext cx="1842906"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grpSp>
      <p:sp>
        <p:nvSpPr>
          <p:cNvPr id="20" name="TextBox 19"/>
          <p:cNvSpPr txBox="1"/>
          <p:nvPr/>
        </p:nvSpPr>
        <p:spPr>
          <a:xfrm>
            <a:off x="389437" y="861576"/>
            <a:ext cx="6965791" cy="369332"/>
          </a:xfrm>
          <a:prstGeom prst="rect">
            <a:avLst/>
          </a:prstGeom>
        </p:spPr>
        <p:txBody>
          <a:bodyPr wrap="square" rtlCol="0" anchor="ctr">
            <a:spAutoFit/>
          </a:bodyPr>
          <a:lstStyle/>
          <a:p>
            <a:r>
              <a:rPr lang="en-US" sz="1800">
                <a:solidFill>
                  <a:schemeClr val="bg1"/>
                </a:solidFill>
              </a:rPr>
              <a:t>Fully-functional embedded model with one VM*</a:t>
            </a:r>
          </a:p>
        </p:txBody>
      </p:sp>
      <p:sp>
        <p:nvSpPr>
          <p:cNvPr id="16" name="TextBox 15">
            <a:extLst>
              <a:ext uri="{FF2B5EF4-FFF2-40B4-BE49-F238E27FC236}">
                <a16:creationId xmlns:a16="http://schemas.microsoft.com/office/drawing/2014/main" id="{3983879B-7564-44BA-85AF-9EECD000166E}"/>
              </a:ext>
            </a:extLst>
          </p:cNvPr>
          <p:cNvSpPr txBox="1"/>
          <p:nvPr/>
        </p:nvSpPr>
        <p:spPr>
          <a:xfrm>
            <a:off x="5567121" y="4870315"/>
            <a:ext cx="3156817" cy="261610"/>
          </a:xfrm>
          <a:prstGeom prst="rect">
            <a:avLst/>
          </a:prstGeom>
        </p:spPr>
        <p:txBody>
          <a:bodyPr wrap="square" rtlCol="0" anchor="ctr">
            <a:spAutoFit/>
          </a:bodyPr>
          <a:lstStyle/>
          <a:p>
            <a:r>
              <a:rPr lang="en-US" sz="1100">
                <a:solidFill>
                  <a:schemeClr val="bg1"/>
                </a:solidFill>
              </a:rPr>
              <a:t>*Advised for Test and POC scenarios only</a:t>
            </a:r>
          </a:p>
        </p:txBody>
      </p:sp>
    </p:spTree>
    <p:extLst>
      <p:ext uri="{BB962C8B-B14F-4D97-AF65-F5344CB8AC3E}">
        <p14:creationId xmlns:p14="http://schemas.microsoft.com/office/powerpoint/2010/main" val="189041074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Componentry</a:t>
            </a:r>
          </a:p>
        </p:txBody>
      </p:sp>
      <p:grpSp>
        <p:nvGrpSpPr>
          <p:cNvPr id="19" name="Group 18"/>
          <p:cNvGrpSpPr/>
          <p:nvPr/>
        </p:nvGrpSpPr>
        <p:grpSpPr>
          <a:xfrm>
            <a:off x="1130961" y="1410347"/>
            <a:ext cx="3867422" cy="3272433"/>
            <a:chOff x="2456480" y="1007390"/>
            <a:chExt cx="4231038" cy="3580108"/>
          </a:xfrm>
        </p:grpSpPr>
        <p:sp>
          <p:nvSpPr>
            <p:cNvPr id="6" name="TextBox 5"/>
            <p:cNvSpPr txBox="1"/>
            <p:nvPr/>
          </p:nvSpPr>
          <p:spPr>
            <a:xfrm>
              <a:off x="2665710" y="1276722"/>
              <a:ext cx="3719592" cy="437728"/>
            </a:xfrm>
            <a:prstGeom prst="rect">
              <a:avLst/>
            </a:prstGeom>
          </p:spPr>
          <p:txBody>
            <a:bodyPr wrap="square" rtlCol="0" anchor="ctr">
              <a:spAutoFit/>
            </a:bodyPr>
            <a:lstStyle/>
            <a:p>
              <a:pPr algn="ctr"/>
              <a:r>
                <a:rPr lang="en-US" sz="2000">
                  <a:solidFill>
                    <a:schemeClr val="bg1"/>
                  </a:solidFill>
                </a:rPr>
                <a:t>VAO Service</a:t>
              </a:r>
            </a:p>
          </p:txBody>
        </p:sp>
        <p:sp>
          <p:nvSpPr>
            <p:cNvPr id="7" name="TextBox 6"/>
            <p:cNvSpPr txBox="1"/>
            <p:nvPr/>
          </p:nvSpPr>
          <p:spPr>
            <a:xfrm>
              <a:off x="2665709" y="2134202"/>
              <a:ext cx="3719593" cy="437728"/>
            </a:xfrm>
            <a:prstGeom prst="rect">
              <a:avLst/>
            </a:prstGeom>
          </p:spPr>
          <p:txBody>
            <a:bodyPr wrap="square" rtlCol="0" anchor="ctr">
              <a:spAutoFit/>
            </a:bodyPr>
            <a:lstStyle/>
            <a:p>
              <a:pPr algn="ctr"/>
              <a:r>
                <a:rPr lang="en-US" sz="2000">
                  <a:solidFill>
                    <a:schemeClr val="bg1"/>
                  </a:solidFill>
                </a:rPr>
                <a:t>B&amp;R Server</a:t>
              </a:r>
            </a:p>
          </p:txBody>
        </p:sp>
        <p:sp>
          <p:nvSpPr>
            <p:cNvPr id="8" name="TextBox 7"/>
            <p:cNvSpPr txBox="1"/>
            <p:nvPr/>
          </p:nvSpPr>
          <p:spPr>
            <a:xfrm>
              <a:off x="2665708" y="2991683"/>
              <a:ext cx="3719593" cy="437728"/>
            </a:xfrm>
            <a:prstGeom prst="rect">
              <a:avLst/>
            </a:prstGeom>
          </p:spPr>
          <p:txBody>
            <a:bodyPr wrap="square" rtlCol="0" anchor="ctr">
              <a:spAutoFit/>
            </a:bodyPr>
            <a:lstStyle/>
            <a:p>
              <a:pPr algn="ctr"/>
              <a:r>
                <a:rPr lang="en-US" sz="2000">
                  <a:solidFill>
                    <a:schemeClr val="bg1"/>
                  </a:solidFill>
                </a:rPr>
                <a:t>ONE Server</a:t>
              </a:r>
            </a:p>
          </p:txBody>
        </p:sp>
        <p:sp>
          <p:nvSpPr>
            <p:cNvPr id="9" name="TextBox 8"/>
            <p:cNvSpPr txBox="1"/>
            <p:nvPr/>
          </p:nvSpPr>
          <p:spPr>
            <a:xfrm>
              <a:off x="2782642" y="3841504"/>
              <a:ext cx="1518834" cy="437728"/>
            </a:xfrm>
            <a:prstGeom prst="rect">
              <a:avLst/>
            </a:prstGeom>
          </p:spPr>
          <p:txBody>
            <a:bodyPr wrap="square" rtlCol="0" anchor="ctr">
              <a:spAutoFit/>
            </a:bodyPr>
            <a:lstStyle/>
            <a:p>
              <a:pPr algn="ctr"/>
              <a:r>
                <a:rPr lang="en-US" sz="2000">
                  <a:solidFill>
                    <a:schemeClr val="bg1"/>
                  </a:solidFill>
                </a:rPr>
                <a:t>VAO UI</a:t>
              </a:r>
            </a:p>
          </p:txBody>
        </p:sp>
        <p:sp>
          <p:nvSpPr>
            <p:cNvPr id="10" name="TextBox 9"/>
            <p:cNvSpPr txBox="1"/>
            <p:nvPr/>
          </p:nvSpPr>
          <p:spPr>
            <a:xfrm>
              <a:off x="4840739" y="3841504"/>
              <a:ext cx="1518834" cy="437728"/>
            </a:xfrm>
            <a:prstGeom prst="rect">
              <a:avLst/>
            </a:prstGeom>
          </p:spPr>
          <p:txBody>
            <a:bodyPr wrap="square" rtlCol="0" anchor="ctr">
              <a:spAutoFit/>
            </a:bodyPr>
            <a:lstStyle/>
            <a:p>
              <a:pPr algn="ctr"/>
              <a:r>
                <a:rPr lang="en-US" sz="2000">
                  <a:solidFill>
                    <a:schemeClr val="bg1"/>
                  </a:solidFill>
                </a:rPr>
                <a:t>SQL DB</a:t>
              </a:r>
            </a:p>
          </p:txBody>
        </p:sp>
        <p:sp>
          <p:nvSpPr>
            <p:cNvPr id="11" name="Rectangle 10"/>
            <p:cNvSpPr/>
            <p:nvPr/>
          </p:nvSpPr>
          <p:spPr bwMode="auto">
            <a:xfrm>
              <a:off x="2456480" y="1007390"/>
              <a:ext cx="4231038" cy="3580108"/>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2" name="Rectangle 11"/>
            <p:cNvSpPr/>
            <p:nvPr/>
          </p:nvSpPr>
          <p:spPr bwMode="auto">
            <a:xfrm>
              <a:off x="2624378" y="1175290"/>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3" name="Rectangle 12"/>
            <p:cNvSpPr/>
            <p:nvPr/>
          </p:nvSpPr>
          <p:spPr bwMode="auto">
            <a:xfrm>
              <a:off x="2621795" y="2025113"/>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4" name="Rectangle 13"/>
            <p:cNvSpPr/>
            <p:nvPr/>
          </p:nvSpPr>
          <p:spPr bwMode="auto">
            <a:xfrm>
              <a:off x="2621201" y="2883792"/>
              <a:ext cx="3900408"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5" name="Rectangle 14"/>
            <p:cNvSpPr/>
            <p:nvPr/>
          </p:nvSpPr>
          <p:spPr bwMode="auto">
            <a:xfrm>
              <a:off x="2620606" y="3733615"/>
              <a:ext cx="1842906"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8" name="Rectangle 17"/>
            <p:cNvSpPr/>
            <p:nvPr/>
          </p:nvSpPr>
          <p:spPr bwMode="auto">
            <a:xfrm>
              <a:off x="4678703" y="3733615"/>
              <a:ext cx="1842906" cy="653512"/>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grpSp>
      <p:sp>
        <p:nvSpPr>
          <p:cNvPr id="20" name="TextBox 19"/>
          <p:cNvSpPr txBox="1"/>
          <p:nvPr/>
        </p:nvSpPr>
        <p:spPr>
          <a:xfrm>
            <a:off x="389437" y="861576"/>
            <a:ext cx="6965791" cy="369332"/>
          </a:xfrm>
          <a:prstGeom prst="rect">
            <a:avLst/>
          </a:prstGeom>
        </p:spPr>
        <p:txBody>
          <a:bodyPr wrap="square" lIns="0" rIns="0" rtlCol="0" anchor="ctr">
            <a:spAutoFit/>
          </a:bodyPr>
          <a:lstStyle/>
          <a:p>
            <a:r>
              <a:rPr lang="en-US" sz="1800">
                <a:solidFill>
                  <a:schemeClr val="bg1"/>
                </a:solidFill>
              </a:rPr>
              <a:t>Distributed model with multiple VMs</a:t>
            </a:r>
          </a:p>
        </p:txBody>
      </p:sp>
      <p:grpSp>
        <p:nvGrpSpPr>
          <p:cNvPr id="3" name="Group 2"/>
          <p:cNvGrpSpPr/>
          <p:nvPr/>
        </p:nvGrpSpPr>
        <p:grpSpPr>
          <a:xfrm>
            <a:off x="4698620" y="1577255"/>
            <a:ext cx="3399930" cy="597349"/>
            <a:chOff x="6209526" y="1577254"/>
            <a:chExt cx="3399930" cy="597349"/>
          </a:xfrm>
        </p:grpSpPr>
        <p:sp>
          <p:nvSpPr>
            <p:cNvPr id="16" name="Rectangle 15"/>
            <p:cNvSpPr/>
            <p:nvPr/>
          </p:nvSpPr>
          <p:spPr bwMode="auto">
            <a:xfrm>
              <a:off x="6662757" y="1577254"/>
              <a:ext cx="2481243" cy="597349"/>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17" name="TextBox 16"/>
            <p:cNvSpPr txBox="1"/>
            <p:nvPr/>
          </p:nvSpPr>
          <p:spPr>
            <a:xfrm>
              <a:off x="6209526" y="1646675"/>
              <a:ext cx="3399930" cy="400110"/>
            </a:xfrm>
            <a:prstGeom prst="rect">
              <a:avLst/>
            </a:prstGeom>
          </p:spPr>
          <p:txBody>
            <a:bodyPr wrap="square" rtlCol="0" anchor="ctr">
              <a:spAutoFit/>
            </a:bodyPr>
            <a:lstStyle/>
            <a:p>
              <a:pPr algn="ctr"/>
              <a:r>
                <a:rPr lang="en-US" sz="2000">
                  <a:solidFill>
                    <a:schemeClr val="bg1"/>
                  </a:solidFill>
                </a:rPr>
                <a:t>B&amp;R Server </a:t>
              </a:r>
            </a:p>
          </p:txBody>
        </p:sp>
      </p:grpSp>
      <p:grpSp>
        <p:nvGrpSpPr>
          <p:cNvPr id="21" name="Group 20"/>
          <p:cNvGrpSpPr/>
          <p:nvPr/>
        </p:nvGrpSpPr>
        <p:grpSpPr>
          <a:xfrm>
            <a:off x="4698620" y="2331705"/>
            <a:ext cx="3399930" cy="597349"/>
            <a:chOff x="6209526" y="1577254"/>
            <a:chExt cx="3399930" cy="597349"/>
          </a:xfrm>
        </p:grpSpPr>
        <p:sp>
          <p:nvSpPr>
            <p:cNvPr id="22" name="Rectangle 21"/>
            <p:cNvSpPr/>
            <p:nvPr/>
          </p:nvSpPr>
          <p:spPr bwMode="auto">
            <a:xfrm>
              <a:off x="6662757" y="1577254"/>
              <a:ext cx="2481243" cy="597349"/>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200">
                <a:solidFill>
                  <a:schemeClr val="bg1"/>
                </a:solidFill>
                <a:latin typeface="+mj-lt"/>
                <a:ea typeface="Tahoma" panose="020B0604030504040204" pitchFamily="34" charset="0"/>
                <a:cs typeface="Tahoma" panose="020B0604030504040204" pitchFamily="34" charset="0"/>
              </a:endParaRPr>
            </a:p>
          </p:txBody>
        </p:sp>
        <p:sp>
          <p:nvSpPr>
            <p:cNvPr id="23" name="TextBox 22"/>
            <p:cNvSpPr txBox="1"/>
            <p:nvPr/>
          </p:nvSpPr>
          <p:spPr>
            <a:xfrm>
              <a:off x="6209526" y="1646675"/>
              <a:ext cx="3399930" cy="400110"/>
            </a:xfrm>
            <a:prstGeom prst="rect">
              <a:avLst/>
            </a:prstGeom>
          </p:spPr>
          <p:txBody>
            <a:bodyPr wrap="square" rtlCol="0" anchor="ctr">
              <a:spAutoFit/>
            </a:bodyPr>
            <a:lstStyle/>
            <a:p>
              <a:pPr algn="ctr"/>
              <a:r>
                <a:rPr lang="en-US" sz="2000">
                  <a:solidFill>
                    <a:schemeClr val="bg1"/>
                  </a:solidFill>
                </a:rPr>
                <a:t>B&amp;R Server </a:t>
              </a:r>
            </a:p>
          </p:txBody>
        </p:sp>
      </p:grpSp>
    </p:spTree>
    <p:extLst>
      <p:ext uri="{BB962C8B-B14F-4D97-AF65-F5344CB8AC3E}">
        <p14:creationId xmlns:p14="http://schemas.microsoft.com/office/powerpoint/2010/main" val="142188738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861774"/>
          </a:xfrm>
        </p:spPr>
        <p:txBody>
          <a:bodyPr/>
          <a:lstStyle/>
          <a:p>
            <a:r>
              <a:rPr lang="en-US" sz="3600"/>
              <a:t>Site design</a:t>
            </a:r>
            <a:br>
              <a:rPr lang="en-US"/>
            </a:br>
            <a:r>
              <a:rPr lang="en-US" sz="2000"/>
              <a:t>Active Passive</a:t>
            </a:r>
            <a:endParaRPr lang="en-US" sz="2800"/>
          </a:p>
        </p:txBody>
      </p:sp>
      <p:sp>
        <p:nvSpPr>
          <p:cNvPr id="3" name="Text Placeholder 2"/>
          <p:cNvSpPr>
            <a:spLocks noGrp="1"/>
          </p:cNvSpPr>
          <p:nvPr>
            <p:ph type="body" sz="quarter" idx="10"/>
          </p:nvPr>
        </p:nvSpPr>
        <p:spPr>
          <a:xfrm>
            <a:off x="388939" y="1488807"/>
            <a:ext cx="3128820" cy="3790157"/>
          </a:xfrm>
        </p:spPr>
        <p:txBody>
          <a:bodyPr/>
          <a:lstStyle/>
          <a:p>
            <a:endParaRPr lang="en-US" sz="1600"/>
          </a:p>
          <a:p>
            <a:r>
              <a:rPr lang="en-US" sz="1600"/>
              <a:t>Only one DR site </a:t>
            </a:r>
            <a:r>
              <a:rPr lang="mr-IN" sz="1600"/>
              <a:t>–</a:t>
            </a:r>
            <a:r>
              <a:rPr lang="en-US" sz="1600"/>
              <a:t> VM replicas here with plans built and run here</a:t>
            </a:r>
          </a:p>
          <a:p>
            <a:endParaRPr lang="en-US" sz="1600"/>
          </a:p>
          <a:p>
            <a:r>
              <a:rPr lang="en-US" sz="1600"/>
              <a:t>Backups can be in DR or PRD</a:t>
            </a:r>
          </a:p>
          <a:p>
            <a:endParaRPr lang="en-US" sz="1600"/>
          </a:p>
          <a:p>
            <a:r>
              <a:rPr lang="en-US" sz="1600"/>
              <a:t>Can be multiple production sites with a VAO server at each</a:t>
            </a:r>
          </a:p>
          <a:p>
            <a:endParaRPr lang="en-US" sz="1600"/>
          </a:p>
        </p:txBody>
      </p:sp>
      <p:grpSp>
        <p:nvGrpSpPr>
          <p:cNvPr id="19" name="Group 18"/>
          <p:cNvGrpSpPr/>
          <p:nvPr/>
        </p:nvGrpSpPr>
        <p:grpSpPr>
          <a:xfrm>
            <a:off x="5252392" y="3394131"/>
            <a:ext cx="1442876" cy="1441342"/>
            <a:chOff x="5252392" y="2975677"/>
            <a:chExt cx="1442876" cy="1441342"/>
          </a:xfrm>
        </p:grpSpPr>
        <p:sp>
          <p:nvSpPr>
            <p:cNvPr id="7" name="Rounded Rectangle 6"/>
            <p:cNvSpPr/>
            <p:nvPr/>
          </p:nvSpPr>
          <p:spPr bwMode="auto">
            <a:xfrm>
              <a:off x="5253926" y="2975677"/>
              <a:ext cx="1441342" cy="1441342"/>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1" name="TextBox 10"/>
            <p:cNvSpPr txBox="1"/>
            <p:nvPr/>
          </p:nvSpPr>
          <p:spPr>
            <a:xfrm>
              <a:off x="5252392" y="3496293"/>
              <a:ext cx="1441342" cy="400110"/>
            </a:xfrm>
            <a:prstGeom prst="rect">
              <a:avLst/>
            </a:prstGeom>
          </p:spPr>
          <p:txBody>
            <a:bodyPr wrap="square" rtlCol="0" anchor="ctr">
              <a:spAutoFit/>
            </a:bodyPr>
            <a:lstStyle/>
            <a:p>
              <a:pPr algn="ctr"/>
              <a:r>
                <a:rPr lang="en-US" sz="2000">
                  <a:solidFill>
                    <a:schemeClr val="bg1"/>
                  </a:solidFill>
                </a:rPr>
                <a:t>DR Site</a:t>
              </a:r>
            </a:p>
          </p:txBody>
        </p:sp>
      </p:grpSp>
      <p:grpSp>
        <p:nvGrpSpPr>
          <p:cNvPr id="18" name="Group 17"/>
          <p:cNvGrpSpPr/>
          <p:nvPr/>
        </p:nvGrpSpPr>
        <p:grpSpPr>
          <a:xfrm>
            <a:off x="3686706" y="716164"/>
            <a:ext cx="1441342" cy="1352136"/>
            <a:chOff x="3686705" y="855649"/>
            <a:chExt cx="1441342" cy="1352136"/>
          </a:xfrm>
        </p:grpSpPr>
        <p:sp>
          <p:nvSpPr>
            <p:cNvPr id="10" name="Rounded Rectangle 9"/>
            <p:cNvSpPr/>
            <p:nvPr/>
          </p:nvSpPr>
          <p:spPr bwMode="auto">
            <a:xfrm>
              <a:off x="3731308" y="855649"/>
              <a:ext cx="1352136" cy="1352136"/>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3" name="TextBox 12"/>
            <p:cNvSpPr txBox="1"/>
            <p:nvPr/>
          </p:nvSpPr>
          <p:spPr>
            <a:xfrm>
              <a:off x="3686705" y="1223940"/>
              <a:ext cx="1441342" cy="615553"/>
            </a:xfrm>
            <a:prstGeom prst="rect">
              <a:avLst/>
            </a:prstGeom>
          </p:spPr>
          <p:txBody>
            <a:bodyPr wrap="square" rtlCol="0" anchor="ctr">
              <a:spAutoFit/>
            </a:bodyPr>
            <a:lstStyle/>
            <a:p>
              <a:pPr algn="ctr"/>
              <a:r>
                <a:rPr lang="en-US" sz="2000">
                  <a:solidFill>
                    <a:schemeClr val="bg1"/>
                  </a:solidFill>
                </a:rPr>
                <a:t>ROBO 1</a:t>
              </a:r>
            </a:p>
            <a:p>
              <a:pPr algn="ctr"/>
              <a:r>
                <a:rPr lang="en-US" sz="1400">
                  <a:solidFill>
                    <a:schemeClr val="bg1"/>
                  </a:solidFill>
                </a:rPr>
                <a:t>(production)</a:t>
              </a:r>
            </a:p>
          </p:txBody>
        </p:sp>
      </p:grpSp>
      <p:grpSp>
        <p:nvGrpSpPr>
          <p:cNvPr id="23" name="Group 22"/>
          <p:cNvGrpSpPr/>
          <p:nvPr/>
        </p:nvGrpSpPr>
        <p:grpSpPr>
          <a:xfrm>
            <a:off x="6814781" y="715448"/>
            <a:ext cx="1441342" cy="1319271"/>
            <a:chOff x="3686705" y="888513"/>
            <a:chExt cx="1441342" cy="1319271"/>
          </a:xfrm>
        </p:grpSpPr>
        <p:sp>
          <p:nvSpPr>
            <p:cNvPr id="25" name="Rounded Rectangle 24"/>
            <p:cNvSpPr/>
            <p:nvPr/>
          </p:nvSpPr>
          <p:spPr bwMode="auto">
            <a:xfrm>
              <a:off x="3731308" y="888513"/>
              <a:ext cx="1352136" cy="1319271"/>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6" name="TextBox 25"/>
            <p:cNvSpPr txBox="1"/>
            <p:nvPr/>
          </p:nvSpPr>
          <p:spPr>
            <a:xfrm>
              <a:off x="3686705" y="1223940"/>
              <a:ext cx="1441342" cy="615553"/>
            </a:xfrm>
            <a:prstGeom prst="rect">
              <a:avLst/>
            </a:prstGeom>
          </p:spPr>
          <p:txBody>
            <a:bodyPr wrap="square" rtlCol="0" anchor="ctr">
              <a:spAutoFit/>
            </a:bodyPr>
            <a:lstStyle/>
            <a:p>
              <a:pPr algn="ctr"/>
              <a:r>
                <a:rPr lang="en-US" sz="2000">
                  <a:solidFill>
                    <a:schemeClr val="bg1"/>
                  </a:solidFill>
                </a:rPr>
                <a:t>ROBO 2</a:t>
              </a:r>
            </a:p>
            <a:p>
              <a:pPr algn="ctr"/>
              <a:r>
                <a:rPr lang="en-US" sz="1400">
                  <a:solidFill>
                    <a:schemeClr val="bg1"/>
                  </a:solidFill>
                </a:rPr>
                <a:t>(production)</a:t>
              </a:r>
            </a:p>
          </p:txBody>
        </p:sp>
      </p:grpSp>
      <p:grpSp>
        <p:nvGrpSpPr>
          <p:cNvPr id="17" name="Group 16"/>
          <p:cNvGrpSpPr/>
          <p:nvPr/>
        </p:nvGrpSpPr>
        <p:grpSpPr>
          <a:xfrm>
            <a:off x="5250858" y="715449"/>
            <a:ext cx="1442876" cy="1352136"/>
            <a:chOff x="5250858" y="715449"/>
            <a:chExt cx="1442876" cy="1352135"/>
          </a:xfrm>
        </p:grpSpPr>
        <p:sp>
          <p:nvSpPr>
            <p:cNvPr id="8" name="Rounded Rectangle 7"/>
            <p:cNvSpPr/>
            <p:nvPr/>
          </p:nvSpPr>
          <p:spPr bwMode="auto">
            <a:xfrm>
              <a:off x="5252392" y="715449"/>
              <a:ext cx="1441342" cy="1352135"/>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5" name="TextBox 14"/>
            <p:cNvSpPr txBox="1"/>
            <p:nvPr/>
          </p:nvSpPr>
          <p:spPr>
            <a:xfrm>
              <a:off x="5250858" y="1087580"/>
              <a:ext cx="1441342" cy="615553"/>
            </a:xfrm>
            <a:prstGeom prst="rect">
              <a:avLst/>
            </a:prstGeom>
          </p:spPr>
          <p:txBody>
            <a:bodyPr wrap="square" rtlCol="0" anchor="ctr">
              <a:spAutoFit/>
            </a:bodyPr>
            <a:lstStyle/>
            <a:p>
              <a:pPr algn="ctr"/>
              <a:r>
                <a:rPr lang="en-US" sz="2000">
                  <a:solidFill>
                    <a:schemeClr val="bg1"/>
                  </a:solidFill>
                </a:rPr>
                <a:t>CORP Site</a:t>
              </a:r>
            </a:p>
            <a:p>
              <a:pPr algn="ctr"/>
              <a:r>
                <a:rPr lang="en-US" sz="1400">
                  <a:solidFill>
                    <a:schemeClr val="bg1"/>
                  </a:solidFill>
                </a:rPr>
                <a:t>(production)</a:t>
              </a:r>
            </a:p>
          </p:txBody>
        </p:sp>
      </p:grpSp>
      <p:cxnSp>
        <p:nvCxnSpPr>
          <p:cNvPr id="47" name="Curved Connector 46"/>
          <p:cNvCxnSpPr>
            <a:cxnSpLocks/>
            <a:stCxn id="25" idx="2"/>
            <a:endCxn id="29" idx="0"/>
          </p:cNvCxnSpPr>
          <p:nvPr/>
        </p:nvCxnSpPr>
        <p:spPr>
          <a:xfrm rot="5400000">
            <a:off x="6221782" y="1770491"/>
            <a:ext cx="1049443" cy="1577898"/>
          </a:xfrm>
          <a:prstGeom prst="curvedConnector3">
            <a:avLst/>
          </a:prstGeom>
          <a:ln w="12700">
            <a:solidFill>
              <a:srgbClr val="93EB2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a:stCxn id="8" idx="2"/>
            <a:endCxn id="29" idx="0"/>
          </p:cNvCxnSpPr>
          <p:nvPr/>
        </p:nvCxnSpPr>
        <p:spPr>
          <a:xfrm flipH="1">
            <a:off x="5957554" y="2067585"/>
            <a:ext cx="15509" cy="1016577"/>
          </a:xfrm>
          <a:prstGeom prst="line">
            <a:avLst/>
          </a:prstGeom>
          <a:ln w="12700">
            <a:solidFill>
              <a:srgbClr val="93EB20"/>
            </a:solidFill>
          </a:ln>
        </p:spPr>
        <p:style>
          <a:lnRef idx="1">
            <a:schemeClr val="accent1"/>
          </a:lnRef>
          <a:fillRef idx="0">
            <a:schemeClr val="accent1"/>
          </a:fillRef>
          <a:effectRef idx="0">
            <a:schemeClr val="accent1"/>
          </a:effectRef>
          <a:fontRef idx="minor">
            <a:schemeClr val="tx1"/>
          </a:fontRef>
        </p:style>
      </p:cxnSp>
      <p:cxnSp>
        <p:nvCxnSpPr>
          <p:cNvPr id="22" name="Curved Connector 21"/>
          <p:cNvCxnSpPr/>
          <p:nvPr/>
        </p:nvCxnSpPr>
        <p:spPr>
          <a:xfrm rot="16200000" flipH="1">
            <a:off x="4638463" y="1795877"/>
            <a:ext cx="1049442" cy="1577898"/>
          </a:xfrm>
          <a:prstGeom prst="curvedConnector3">
            <a:avLst/>
          </a:prstGeom>
          <a:ln w="12700">
            <a:solidFill>
              <a:srgbClr val="93EB20"/>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260130" y="3084162"/>
            <a:ext cx="1419641" cy="676068"/>
            <a:chOff x="6499993" y="2758698"/>
            <a:chExt cx="1419641" cy="676068"/>
          </a:xfrm>
        </p:grpSpPr>
        <p:sp>
          <p:nvSpPr>
            <p:cNvPr id="29" name="Oval 28"/>
            <p:cNvSpPr/>
            <p:nvPr/>
          </p:nvSpPr>
          <p:spPr bwMode="auto">
            <a:xfrm>
              <a:off x="6859383" y="2758698"/>
              <a:ext cx="676068" cy="676068"/>
            </a:xfrm>
            <a:prstGeom prst="ellipse">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TextBox 29"/>
            <p:cNvSpPr txBox="1"/>
            <p:nvPr/>
          </p:nvSpPr>
          <p:spPr>
            <a:xfrm>
              <a:off x="6499993" y="2922635"/>
              <a:ext cx="1419641" cy="338554"/>
            </a:xfrm>
            <a:prstGeom prst="rect">
              <a:avLst/>
            </a:prstGeom>
          </p:spPr>
          <p:txBody>
            <a:bodyPr wrap="square" rtlCol="0" anchor="ctr">
              <a:spAutoFit/>
            </a:bodyPr>
            <a:lstStyle/>
            <a:p>
              <a:pPr algn="ctr"/>
              <a:r>
                <a:rPr lang="en-US" sz="1600" b="1">
                  <a:solidFill>
                    <a:schemeClr val="bg1"/>
                  </a:solidFill>
                </a:rPr>
                <a:t>VAO</a:t>
              </a:r>
              <a:endParaRPr lang="en-US" sz="1800" b="1">
                <a:solidFill>
                  <a:schemeClr val="bg1"/>
                </a:solidFill>
              </a:endParaRPr>
            </a:p>
          </p:txBody>
        </p:sp>
      </p:grpSp>
    </p:spTree>
    <p:extLst>
      <p:ext uri="{BB962C8B-B14F-4D97-AF65-F5344CB8AC3E}">
        <p14:creationId xmlns:p14="http://schemas.microsoft.com/office/powerpoint/2010/main" val="3661512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ounded Rectangle 62"/>
          <p:cNvSpPr/>
          <p:nvPr/>
        </p:nvSpPr>
        <p:spPr bwMode="auto">
          <a:xfrm>
            <a:off x="3821907" y="3231536"/>
            <a:ext cx="5007769" cy="1332813"/>
          </a:xfrm>
          <a:prstGeom prst="rect">
            <a:avLst/>
          </a:prstGeom>
          <a:noFill/>
          <a:ln w="19050">
            <a:solidFill>
              <a:schemeClr val="bg1">
                <a:alpha val="51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61" name="Rounded Rectangle 60"/>
          <p:cNvSpPr/>
          <p:nvPr/>
        </p:nvSpPr>
        <p:spPr bwMode="auto">
          <a:xfrm>
            <a:off x="3821907" y="445981"/>
            <a:ext cx="5007769" cy="1332813"/>
          </a:xfrm>
          <a:prstGeom prst="rect">
            <a:avLst/>
          </a:prstGeom>
          <a:noFill/>
          <a:ln w="19050">
            <a:solidFill>
              <a:schemeClr val="bg1">
                <a:alpha val="51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solidFill>
                <a:schemeClr val="bg1"/>
              </a:solidFill>
              <a:latin typeface="+mj-lt"/>
              <a:ea typeface="Tahoma" panose="020B0604030504040204" pitchFamily="34" charset="0"/>
              <a:cs typeface="Tahoma" panose="020B0604030504040204" pitchFamily="34" charset="0"/>
            </a:endParaRPr>
          </a:p>
        </p:txBody>
      </p:sp>
      <p:sp>
        <p:nvSpPr>
          <p:cNvPr id="2" name="Title 1"/>
          <p:cNvSpPr>
            <a:spLocks noGrp="1"/>
          </p:cNvSpPr>
          <p:nvPr>
            <p:ph type="title"/>
          </p:nvPr>
        </p:nvSpPr>
        <p:spPr>
          <a:xfrm>
            <a:off x="360000" y="171451"/>
            <a:ext cx="8363938" cy="861774"/>
          </a:xfrm>
        </p:spPr>
        <p:txBody>
          <a:bodyPr/>
          <a:lstStyle/>
          <a:p>
            <a:r>
              <a:rPr lang="en-US" sz="3600"/>
              <a:t>Site design</a:t>
            </a:r>
            <a:br>
              <a:rPr lang="en-US"/>
            </a:br>
            <a:r>
              <a:rPr lang="en-US" sz="2000"/>
              <a:t>Active </a:t>
            </a:r>
            <a:r>
              <a:rPr lang="en-US" sz="2000" err="1"/>
              <a:t>Active</a:t>
            </a:r>
            <a:endParaRPr lang="en-US" sz="2800"/>
          </a:p>
        </p:txBody>
      </p:sp>
      <p:sp>
        <p:nvSpPr>
          <p:cNvPr id="3" name="Text Placeholder 2"/>
          <p:cNvSpPr>
            <a:spLocks noGrp="1"/>
          </p:cNvSpPr>
          <p:nvPr>
            <p:ph type="body" sz="quarter" idx="10"/>
          </p:nvPr>
        </p:nvSpPr>
        <p:spPr>
          <a:xfrm>
            <a:off x="388939" y="1488807"/>
            <a:ext cx="2896607" cy="3790157"/>
          </a:xfrm>
        </p:spPr>
        <p:txBody>
          <a:bodyPr/>
          <a:lstStyle/>
          <a:p>
            <a:r>
              <a:rPr lang="en-US" sz="1600"/>
              <a:t>Each site has VAO that defines a site</a:t>
            </a:r>
          </a:p>
          <a:p>
            <a:endParaRPr lang="en-US" sz="1600"/>
          </a:p>
          <a:p>
            <a:r>
              <a:rPr lang="en-US" sz="1600"/>
              <a:t>Two DR sites </a:t>
            </a:r>
            <a:r>
              <a:rPr lang="mr-IN" sz="1600"/>
              <a:t>–</a:t>
            </a:r>
            <a:r>
              <a:rPr lang="en-US" sz="1600"/>
              <a:t> with two UI’s not one!</a:t>
            </a:r>
          </a:p>
          <a:p>
            <a:endParaRPr lang="en-US" sz="1600"/>
          </a:p>
          <a:p>
            <a:r>
              <a:rPr lang="en-US" sz="1600"/>
              <a:t>Popular scenario as </a:t>
            </a:r>
            <a:r>
              <a:rPr lang="en-US" sz="1600">
                <a:solidFill>
                  <a:srgbClr val="93EB20"/>
                </a:solidFill>
              </a:rPr>
              <a:t>less </a:t>
            </a:r>
            <a:br>
              <a:rPr lang="en-US" sz="1600">
                <a:solidFill>
                  <a:srgbClr val="93EB20"/>
                </a:solidFill>
              </a:rPr>
            </a:br>
            <a:r>
              <a:rPr lang="en-US" sz="1600">
                <a:solidFill>
                  <a:srgbClr val="93EB20"/>
                </a:solidFill>
              </a:rPr>
              <a:t>to failover in a crisis</a:t>
            </a:r>
          </a:p>
          <a:p>
            <a:endParaRPr lang="en-US" sz="1600" b="1"/>
          </a:p>
          <a:p>
            <a:r>
              <a:rPr lang="en-US" sz="1600">
                <a:solidFill>
                  <a:srgbClr val="93EB20"/>
                </a:solidFill>
              </a:rPr>
              <a:t>The two VAO deployments  are completely separate</a:t>
            </a:r>
            <a:r>
              <a:rPr lang="en-US" sz="1600" b="1"/>
              <a:t>. </a:t>
            </a:r>
          </a:p>
        </p:txBody>
      </p:sp>
      <p:grpSp>
        <p:nvGrpSpPr>
          <p:cNvPr id="7" name="Group 6"/>
          <p:cNvGrpSpPr/>
          <p:nvPr/>
        </p:nvGrpSpPr>
        <p:grpSpPr>
          <a:xfrm>
            <a:off x="6017741" y="3310624"/>
            <a:ext cx="2735633" cy="1181426"/>
            <a:chOff x="5279231" y="3374917"/>
            <a:chExt cx="3429540" cy="1181426"/>
          </a:xfrm>
        </p:grpSpPr>
        <p:sp>
          <p:nvSpPr>
            <p:cNvPr id="33" name="Rounded Rectangle 32"/>
            <p:cNvSpPr/>
            <p:nvPr/>
          </p:nvSpPr>
          <p:spPr bwMode="auto">
            <a:xfrm>
              <a:off x="5279231" y="3374917"/>
              <a:ext cx="3429540" cy="1181426"/>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4" name="TextBox 33"/>
            <p:cNvSpPr txBox="1"/>
            <p:nvPr/>
          </p:nvSpPr>
          <p:spPr>
            <a:xfrm>
              <a:off x="6273331" y="3765574"/>
              <a:ext cx="1441342" cy="400110"/>
            </a:xfrm>
            <a:prstGeom prst="rect">
              <a:avLst/>
            </a:prstGeom>
          </p:spPr>
          <p:txBody>
            <a:bodyPr wrap="square" rtlCol="0" anchor="ctr">
              <a:spAutoFit/>
            </a:bodyPr>
            <a:lstStyle/>
            <a:p>
              <a:pPr algn="ctr"/>
              <a:r>
                <a:rPr lang="en-US" sz="2000">
                  <a:solidFill>
                    <a:schemeClr val="bg1"/>
                  </a:solidFill>
                </a:rPr>
                <a:t>DR Site</a:t>
              </a:r>
              <a:endParaRPr lang="en-US" sz="1400">
                <a:solidFill>
                  <a:schemeClr val="bg1"/>
                </a:solidFill>
              </a:endParaRPr>
            </a:p>
          </p:txBody>
        </p:sp>
      </p:grpSp>
      <p:grpSp>
        <p:nvGrpSpPr>
          <p:cNvPr id="38" name="Group 37"/>
          <p:cNvGrpSpPr/>
          <p:nvPr/>
        </p:nvGrpSpPr>
        <p:grpSpPr>
          <a:xfrm>
            <a:off x="6006241" y="522897"/>
            <a:ext cx="2747133" cy="1181426"/>
            <a:chOff x="5279231" y="3374917"/>
            <a:chExt cx="3429540" cy="1181426"/>
          </a:xfrm>
        </p:grpSpPr>
        <p:sp>
          <p:nvSpPr>
            <p:cNvPr id="39" name="Rounded Rectangle 38"/>
            <p:cNvSpPr/>
            <p:nvPr/>
          </p:nvSpPr>
          <p:spPr bwMode="auto">
            <a:xfrm>
              <a:off x="5279231" y="3374917"/>
              <a:ext cx="3429540" cy="1181426"/>
            </a:xfrm>
            <a:prstGeom prst="rect">
              <a:avLst/>
            </a:pr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p:cNvSpPr txBox="1"/>
            <p:nvPr/>
          </p:nvSpPr>
          <p:spPr>
            <a:xfrm>
              <a:off x="6273330" y="3765574"/>
              <a:ext cx="1441342" cy="400110"/>
            </a:xfrm>
            <a:prstGeom prst="rect">
              <a:avLst/>
            </a:prstGeom>
          </p:spPr>
          <p:txBody>
            <a:bodyPr wrap="square" rtlCol="0" anchor="ctr">
              <a:spAutoFit/>
            </a:bodyPr>
            <a:lstStyle/>
            <a:p>
              <a:pPr algn="ctr"/>
              <a:r>
                <a:rPr lang="en-US" sz="2000">
                  <a:solidFill>
                    <a:schemeClr val="bg1"/>
                  </a:solidFill>
                </a:rPr>
                <a:t>DR Site</a:t>
              </a:r>
              <a:endParaRPr lang="en-US" sz="1400">
                <a:solidFill>
                  <a:schemeClr val="bg1"/>
                </a:solidFill>
              </a:endParaRPr>
            </a:p>
          </p:txBody>
        </p:sp>
      </p:grpSp>
      <p:grpSp>
        <p:nvGrpSpPr>
          <p:cNvPr id="45" name="Group 44"/>
          <p:cNvGrpSpPr/>
          <p:nvPr/>
        </p:nvGrpSpPr>
        <p:grpSpPr>
          <a:xfrm>
            <a:off x="7333734" y="2962663"/>
            <a:ext cx="1419641" cy="676068"/>
            <a:chOff x="6499993" y="2758698"/>
            <a:chExt cx="1419641" cy="676068"/>
          </a:xfrm>
        </p:grpSpPr>
        <p:sp>
          <p:nvSpPr>
            <p:cNvPr id="46" name="Oval 45"/>
            <p:cNvSpPr/>
            <p:nvPr/>
          </p:nvSpPr>
          <p:spPr bwMode="auto">
            <a:xfrm>
              <a:off x="6859383" y="2758698"/>
              <a:ext cx="676068" cy="676068"/>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7" name="TextBox 46"/>
            <p:cNvSpPr txBox="1"/>
            <p:nvPr/>
          </p:nvSpPr>
          <p:spPr>
            <a:xfrm>
              <a:off x="6499993" y="2837997"/>
              <a:ext cx="1419641" cy="507831"/>
            </a:xfrm>
            <a:prstGeom prst="rect">
              <a:avLst/>
            </a:prstGeom>
          </p:spPr>
          <p:txBody>
            <a:bodyPr wrap="square" rtlCol="0" anchor="ctr">
              <a:spAutoFit/>
            </a:bodyPr>
            <a:lstStyle/>
            <a:p>
              <a:pPr algn="ctr"/>
              <a:r>
                <a:rPr lang="en-US" sz="1600" b="1">
                  <a:solidFill>
                    <a:schemeClr val="bg1"/>
                  </a:solidFill>
                </a:rPr>
                <a:t>VAO</a:t>
              </a:r>
            </a:p>
            <a:p>
              <a:pPr algn="ctr"/>
              <a:r>
                <a:rPr lang="en-US" sz="1100">
                  <a:solidFill>
                    <a:schemeClr val="bg1"/>
                  </a:solidFill>
                </a:rPr>
                <a:t>DR site</a:t>
              </a:r>
              <a:endParaRPr lang="en-US" sz="1050">
                <a:solidFill>
                  <a:schemeClr val="bg1"/>
                </a:solidFill>
              </a:endParaRPr>
            </a:p>
          </p:txBody>
        </p:sp>
      </p:grpSp>
      <p:grpSp>
        <p:nvGrpSpPr>
          <p:cNvPr id="52" name="Group 51"/>
          <p:cNvGrpSpPr/>
          <p:nvPr/>
        </p:nvGrpSpPr>
        <p:grpSpPr>
          <a:xfrm>
            <a:off x="7321337" y="1366288"/>
            <a:ext cx="1419641" cy="676068"/>
            <a:chOff x="6499993" y="2758698"/>
            <a:chExt cx="1419641" cy="676068"/>
          </a:xfrm>
        </p:grpSpPr>
        <p:sp>
          <p:nvSpPr>
            <p:cNvPr id="53" name="Oval 52"/>
            <p:cNvSpPr/>
            <p:nvPr/>
          </p:nvSpPr>
          <p:spPr bwMode="auto">
            <a:xfrm>
              <a:off x="6859383" y="2758698"/>
              <a:ext cx="676068" cy="676068"/>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54" name="TextBox 53"/>
            <p:cNvSpPr txBox="1"/>
            <p:nvPr/>
          </p:nvSpPr>
          <p:spPr>
            <a:xfrm>
              <a:off x="6499993" y="2837997"/>
              <a:ext cx="1419641" cy="507831"/>
            </a:xfrm>
            <a:prstGeom prst="rect">
              <a:avLst/>
            </a:prstGeom>
          </p:spPr>
          <p:txBody>
            <a:bodyPr wrap="square" rtlCol="0" anchor="ctr">
              <a:spAutoFit/>
            </a:bodyPr>
            <a:lstStyle/>
            <a:p>
              <a:pPr algn="ctr"/>
              <a:r>
                <a:rPr lang="en-US" sz="1600" b="1">
                  <a:solidFill>
                    <a:schemeClr val="bg1"/>
                  </a:solidFill>
                </a:rPr>
                <a:t>VAO</a:t>
              </a:r>
            </a:p>
            <a:p>
              <a:pPr algn="ctr"/>
              <a:r>
                <a:rPr lang="en-US" sz="1100">
                  <a:solidFill>
                    <a:schemeClr val="bg1"/>
                  </a:solidFill>
                </a:rPr>
                <a:t>DR site</a:t>
              </a:r>
              <a:endParaRPr lang="en-US" sz="1050">
                <a:solidFill>
                  <a:schemeClr val="bg1"/>
                </a:solidFill>
              </a:endParaRPr>
            </a:p>
          </p:txBody>
        </p:sp>
      </p:grpSp>
      <p:cxnSp>
        <p:nvCxnSpPr>
          <p:cNvPr id="10" name="Curved Connector 9"/>
          <p:cNvCxnSpPr>
            <a:endCxn id="46" idx="1"/>
          </p:cNvCxnSpPr>
          <p:nvPr/>
        </p:nvCxnSpPr>
        <p:spPr>
          <a:xfrm>
            <a:off x="4775515" y="1778793"/>
            <a:ext cx="3016616" cy="1282878"/>
          </a:xfrm>
          <a:prstGeom prst="curvedConnector2">
            <a:avLst/>
          </a:prstGeom>
          <a:ln w="12700">
            <a:solidFill>
              <a:srgbClr val="93EB2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Curved Connector 13"/>
          <p:cNvCxnSpPr>
            <a:endCxn id="53" idx="3"/>
          </p:cNvCxnSpPr>
          <p:nvPr/>
        </p:nvCxnSpPr>
        <p:spPr>
          <a:xfrm flipV="1">
            <a:off x="4775516" y="1943348"/>
            <a:ext cx="3004219" cy="1288188"/>
          </a:xfrm>
          <a:prstGeom prst="curvedConnector2">
            <a:avLst/>
          </a:prstGeom>
          <a:ln w="12700">
            <a:solidFill>
              <a:srgbClr val="93EB2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848703" y="787005"/>
            <a:ext cx="1441342" cy="584775"/>
          </a:xfrm>
          <a:prstGeom prst="rect">
            <a:avLst/>
          </a:prstGeom>
        </p:spPr>
        <p:txBody>
          <a:bodyPr wrap="square" rtlCol="0" anchor="ctr">
            <a:spAutoFit/>
          </a:bodyPr>
          <a:lstStyle/>
          <a:p>
            <a:pPr algn="ctr"/>
            <a:r>
              <a:rPr lang="en-US" sz="2000">
                <a:solidFill>
                  <a:schemeClr val="bg1"/>
                </a:solidFill>
              </a:rPr>
              <a:t>Site 1</a:t>
            </a:r>
          </a:p>
          <a:p>
            <a:pPr algn="ctr"/>
            <a:r>
              <a:rPr lang="en-US" sz="1200">
                <a:solidFill>
                  <a:schemeClr val="bg1"/>
                </a:solidFill>
              </a:rPr>
              <a:t>Production Site</a:t>
            </a:r>
            <a:endParaRPr lang="en-US" sz="1000">
              <a:solidFill>
                <a:schemeClr val="bg1"/>
              </a:solidFill>
            </a:endParaRPr>
          </a:p>
        </p:txBody>
      </p:sp>
      <p:sp>
        <p:nvSpPr>
          <p:cNvPr id="65" name="TextBox 64"/>
          <p:cNvSpPr txBox="1"/>
          <p:nvPr/>
        </p:nvSpPr>
        <p:spPr>
          <a:xfrm>
            <a:off x="3850209" y="3608948"/>
            <a:ext cx="1441342" cy="584775"/>
          </a:xfrm>
          <a:prstGeom prst="rect">
            <a:avLst/>
          </a:prstGeom>
        </p:spPr>
        <p:txBody>
          <a:bodyPr wrap="square" rtlCol="0" anchor="ctr">
            <a:spAutoFit/>
          </a:bodyPr>
          <a:lstStyle/>
          <a:p>
            <a:pPr algn="ctr"/>
            <a:r>
              <a:rPr lang="en-US" sz="2000">
                <a:solidFill>
                  <a:schemeClr val="bg1"/>
                </a:solidFill>
              </a:rPr>
              <a:t>Site 2</a:t>
            </a:r>
          </a:p>
          <a:p>
            <a:pPr algn="ctr"/>
            <a:r>
              <a:rPr lang="en-US" sz="1200">
                <a:solidFill>
                  <a:schemeClr val="bg1"/>
                </a:solidFill>
              </a:rPr>
              <a:t>Production Site</a:t>
            </a:r>
            <a:endParaRPr lang="en-US" sz="1000">
              <a:solidFill>
                <a:schemeClr val="bg1"/>
              </a:solidFill>
            </a:endParaRPr>
          </a:p>
        </p:txBody>
      </p:sp>
    </p:spTree>
    <p:extLst>
      <p:ext uri="{BB962C8B-B14F-4D97-AF65-F5344CB8AC3E}">
        <p14:creationId xmlns:p14="http://schemas.microsoft.com/office/powerpoint/2010/main" val="12096240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Recommendations</a:t>
            </a:r>
          </a:p>
        </p:txBody>
      </p:sp>
      <p:sp>
        <p:nvSpPr>
          <p:cNvPr id="3" name="Text Placeholder 2"/>
          <p:cNvSpPr>
            <a:spLocks noGrp="1"/>
          </p:cNvSpPr>
          <p:nvPr>
            <p:ph type="body" sz="quarter" idx="10"/>
          </p:nvPr>
        </p:nvSpPr>
        <p:spPr>
          <a:xfrm>
            <a:off x="360000" y="1099572"/>
            <a:ext cx="8032702" cy="2355742"/>
          </a:xfrm>
        </p:spPr>
        <p:txBody>
          <a:bodyPr anchor="ctr"/>
          <a:lstStyle/>
          <a:p>
            <a:r>
              <a:rPr lang="en-US"/>
              <a:t>Start by protecting one small application, get it 100%, then continue.  This will help learning and ensure success!</a:t>
            </a:r>
          </a:p>
          <a:p>
            <a:endParaRPr lang="en-US"/>
          </a:p>
          <a:p>
            <a:r>
              <a:rPr lang="en-US"/>
              <a:t>Success means testing that failovers work, 100% of the time.  With humans confirming!</a:t>
            </a:r>
          </a:p>
        </p:txBody>
      </p:sp>
    </p:spTree>
    <p:extLst>
      <p:ext uri="{BB962C8B-B14F-4D97-AF65-F5344CB8AC3E}">
        <p14:creationId xmlns:p14="http://schemas.microsoft.com/office/powerpoint/2010/main" val="15842005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3111-8C87-4A3C-AF76-6B21F7629A0C}"/>
              </a:ext>
            </a:extLst>
          </p:cNvPr>
          <p:cNvSpPr>
            <a:spLocks noGrp="1"/>
          </p:cNvSpPr>
          <p:nvPr>
            <p:ph type="title"/>
          </p:nvPr>
        </p:nvSpPr>
        <p:spPr>
          <a:xfrm>
            <a:off x="360000" y="171451"/>
            <a:ext cx="8363938" cy="553998"/>
          </a:xfrm>
        </p:spPr>
        <p:txBody>
          <a:bodyPr>
            <a:normAutofit/>
          </a:bodyPr>
          <a:lstStyle/>
          <a:p>
            <a:r>
              <a:rPr lang="ko-KR" altLang="en-US" sz="3600" dirty="0"/>
              <a:t>재해 </a:t>
            </a:r>
            <a:r>
              <a:rPr lang="ko-KR" altLang="en-US" sz="3600"/>
              <a:t>복구는 비즈니스의 핵심</a:t>
            </a:r>
            <a:endParaRPr lang="en-NL" sz="3600" dirty="0"/>
          </a:p>
        </p:txBody>
      </p:sp>
      <p:sp>
        <p:nvSpPr>
          <p:cNvPr id="3" name="Text Placeholder 2">
            <a:extLst>
              <a:ext uri="{FF2B5EF4-FFF2-40B4-BE49-F238E27FC236}">
                <a16:creationId xmlns:a16="http://schemas.microsoft.com/office/drawing/2014/main" id="{AEB652DD-F1F8-448D-887B-9E5385FF25C8}"/>
              </a:ext>
            </a:extLst>
          </p:cNvPr>
          <p:cNvSpPr>
            <a:spLocks noGrp="1"/>
          </p:cNvSpPr>
          <p:nvPr>
            <p:ph type="body" sz="quarter" idx="11"/>
          </p:nvPr>
        </p:nvSpPr>
        <p:spPr>
          <a:xfrm>
            <a:off x="360000" y="811374"/>
            <a:ext cx="8364140" cy="323165"/>
          </a:xfrm>
        </p:spPr>
        <p:txBody>
          <a:bodyPr>
            <a:normAutofit/>
          </a:bodyPr>
          <a:lstStyle/>
          <a:p>
            <a:r>
              <a:rPr lang="ko-KR" altLang="en-US" dirty="0"/>
              <a:t>재난 발생시 비즈니스 유지하기 위해서는</a:t>
            </a:r>
            <a:r>
              <a:rPr lang="en-US" altLang="ko-KR" dirty="0"/>
              <a:t>…</a:t>
            </a:r>
            <a:endParaRPr lang="en-NL" dirty="0"/>
          </a:p>
        </p:txBody>
      </p:sp>
      <p:sp>
        <p:nvSpPr>
          <p:cNvPr id="4" name="Title 17">
            <a:extLst>
              <a:ext uri="{FF2B5EF4-FFF2-40B4-BE49-F238E27FC236}">
                <a16:creationId xmlns:a16="http://schemas.microsoft.com/office/drawing/2014/main" id="{12E8F085-F50E-4918-91C8-0F421CFD6519}"/>
              </a:ext>
            </a:extLst>
          </p:cNvPr>
          <p:cNvSpPr txBox="1">
            <a:spLocks/>
          </p:cNvSpPr>
          <p:nvPr/>
        </p:nvSpPr>
        <p:spPr>
          <a:xfrm>
            <a:off x="2320433" y="4224292"/>
            <a:ext cx="4504910" cy="59648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0" kern="1200">
                <a:solidFill>
                  <a:schemeClr val="bg1">
                    <a:lumMod val="85000"/>
                    <a:lumOff val="15000"/>
                  </a:schemeClr>
                </a:solidFill>
                <a:latin typeface="Myriad Pro" pitchFamily="34" charset="0"/>
                <a:ea typeface="+mj-ea"/>
                <a:cs typeface="Segoe UI Light" panose="020B0502040204020203" pitchFamily="34" charset="0"/>
              </a:defRPr>
            </a:lvl1pPr>
          </a:lstStyle>
          <a:p>
            <a:pPr algn="ctr" defTabSz="914355">
              <a:lnSpc>
                <a:spcPct val="60000"/>
              </a:lnSpc>
              <a:defRPr/>
            </a:pPr>
            <a:r>
              <a:rPr lang="ko-KR" altLang="en-US" sz="2400" dirty="0">
                <a:solidFill>
                  <a:srgbClr val="93EB20"/>
                </a:solidFill>
                <a:latin typeface="Tahoma" panose="020B0604030504040204" pitchFamily="34" charset="0"/>
              </a:rPr>
              <a:t>복구 실패율을 최소화 및 제거</a:t>
            </a:r>
            <a:endParaRPr lang="en-IE" sz="2400" dirty="0">
              <a:solidFill>
                <a:srgbClr val="93EB20"/>
              </a:solidFill>
              <a:latin typeface="Tahoma" panose="020B0604030504040204" pitchFamily="34" charset="0"/>
            </a:endParaRPr>
          </a:p>
        </p:txBody>
      </p:sp>
      <p:grpSp>
        <p:nvGrpSpPr>
          <p:cNvPr id="28" name="Group 27">
            <a:extLst>
              <a:ext uri="{FF2B5EF4-FFF2-40B4-BE49-F238E27FC236}">
                <a16:creationId xmlns:a16="http://schemas.microsoft.com/office/drawing/2014/main" id="{666739E8-CF68-46AD-A544-83B2BCB53E3B}"/>
              </a:ext>
            </a:extLst>
          </p:cNvPr>
          <p:cNvGrpSpPr/>
          <p:nvPr/>
        </p:nvGrpSpPr>
        <p:grpSpPr>
          <a:xfrm>
            <a:off x="7020274" y="1639839"/>
            <a:ext cx="1615268" cy="2190424"/>
            <a:chOff x="7020274" y="1563639"/>
            <a:chExt cx="1615268" cy="2190424"/>
          </a:xfrm>
        </p:grpSpPr>
        <p:sp>
          <p:nvSpPr>
            <p:cNvPr id="29" name="Rectangle 28">
              <a:extLst>
                <a:ext uri="{FF2B5EF4-FFF2-40B4-BE49-F238E27FC236}">
                  <a16:creationId xmlns:a16="http://schemas.microsoft.com/office/drawing/2014/main" id="{6ADE721F-DCAF-449A-AD2A-0EF38175FE16}"/>
                </a:ext>
              </a:extLst>
            </p:cNvPr>
            <p:cNvSpPr/>
            <p:nvPr/>
          </p:nvSpPr>
          <p:spPr bwMode="auto">
            <a:xfrm>
              <a:off x="7020274" y="1607610"/>
              <a:ext cx="1615268" cy="2146453"/>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200" err="1">
                <a:solidFill>
                  <a:srgbClr val="00B336"/>
                </a:solidFill>
                <a:latin typeface="Tahoma"/>
                <a:ea typeface="Tahoma" panose="020B0604030504040204" pitchFamily="34" charset="0"/>
                <a:cs typeface="Tahoma" panose="020B0604030504040204" pitchFamily="34" charset="0"/>
              </a:endParaRPr>
            </a:p>
          </p:txBody>
        </p:sp>
        <p:pic>
          <p:nvPicPr>
            <p:cNvPr id="30" name="Graphic 29">
              <a:extLst>
                <a:ext uri="{FF2B5EF4-FFF2-40B4-BE49-F238E27FC236}">
                  <a16:creationId xmlns:a16="http://schemas.microsoft.com/office/drawing/2014/main" id="{FED19E4D-3D89-40C4-AE6D-5C2DF2EE37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4478" y="3161596"/>
              <a:ext cx="389249" cy="389249"/>
            </a:xfrm>
            <a:prstGeom prst="rect">
              <a:avLst/>
            </a:prstGeom>
          </p:spPr>
        </p:pic>
        <p:sp>
          <p:nvSpPr>
            <p:cNvPr id="31" name="TextBox 30">
              <a:extLst>
                <a:ext uri="{FF2B5EF4-FFF2-40B4-BE49-F238E27FC236}">
                  <a16:creationId xmlns:a16="http://schemas.microsoft.com/office/drawing/2014/main" id="{BE3A3C4A-0793-43B4-BD23-81021928B57E}"/>
                </a:ext>
              </a:extLst>
            </p:cNvPr>
            <p:cNvSpPr txBox="1"/>
            <p:nvPr/>
          </p:nvSpPr>
          <p:spPr>
            <a:xfrm>
              <a:off x="7083643" y="1563639"/>
              <a:ext cx="604653" cy="1015663"/>
            </a:xfrm>
            <a:prstGeom prst="rect">
              <a:avLst/>
            </a:prstGeom>
          </p:spPr>
          <p:txBody>
            <a:bodyPr wrap="none" rtlCol="0" anchor="ctr">
              <a:spAutoFit/>
            </a:bodyPr>
            <a:lstStyle/>
            <a:p>
              <a:pPr algn="ctr" defTabSz="685783"/>
              <a:r>
                <a:rPr lang="en-US" sz="6000">
                  <a:solidFill>
                    <a:srgbClr val="93EB20"/>
                  </a:solidFill>
                  <a:latin typeface="Tahoma"/>
                </a:rPr>
                <a:t>0</a:t>
              </a:r>
              <a:endParaRPr lang="ru-RU" sz="6000">
                <a:solidFill>
                  <a:srgbClr val="93EB20"/>
                </a:solidFill>
                <a:latin typeface="Tahoma"/>
              </a:endParaRPr>
            </a:p>
          </p:txBody>
        </p:sp>
        <p:sp>
          <p:nvSpPr>
            <p:cNvPr id="32" name="TextBox 31">
              <a:extLst>
                <a:ext uri="{FF2B5EF4-FFF2-40B4-BE49-F238E27FC236}">
                  <a16:creationId xmlns:a16="http://schemas.microsoft.com/office/drawing/2014/main" id="{AC8D2E98-D638-4F06-AC71-030D981604A5}"/>
                </a:ext>
              </a:extLst>
            </p:cNvPr>
            <p:cNvSpPr txBox="1"/>
            <p:nvPr/>
          </p:nvSpPr>
          <p:spPr>
            <a:xfrm>
              <a:off x="7039951" y="2419140"/>
              <a:ext cx="1595591" cy="577081"/>
            </a:xfrm>
            <a:prstGeom prst="rect">
              <a:avLst/>
            </a:prstGeom>
          </p:spPr>
          <p:txBody>
            <a:bodyPr wrap="square" rtlCol="0" anchor="t" anchorCtr="0">
              <a:spAutoFit/>
            </a:bodyPr>
            <a:lstStyle/>
            <a:p>
              <a:pPr defTabSz="685783"/>
              <a:r>
                <a:rPr lang="ko-KR" altLang="en-US" sz="1050" dirty="0">
                  <a:solidFill>
                    <a:srgbClr val="93EB20"/>
                  </a:solidFill>
                  <a:latin typeface="Tahoma"/>
                </a:rPr>
                <a:t>개의 오류를 위한 백업 데이터 복구 가능성 검증</a:t>
              </a:r>
              <a:endParaRPr lang="en-US" sz="1050" dirty="0">
                <a:solidFill>
                  <a:srgbClr val="93EB20"/>
                </a:solidFill>
                <a:latin typeface="Tahoma"/>
              </a:endParaRPr>
            </a:p>
          </p:txBody>
        </p:sp>
      </p:grpSp>
      <p:grpSp>
        <p:nvGrpSpPr>
          <p:cNvPr id="33" name="Group 32">
            <a:extLst>
              <a:ext uri="{FF2B5EF4-FFF2-40B4-BE49-F238E27FC236}">
                <a16:creationId xmlns:a16="http://schemas.microsoft.com/office/drawing/2014/main" id="{02428E7D-72B0-46BD-B8D0-43E25122F995}"/>
              </a:ext>
            </a:extLst>
          </p:cNvPr>
          <p:cNvGrpSpPr/>
          <p:nvPr/>
        </p:nvGrpSpPr>
        <p:grpSpPr>
          <a:xfrm>
            <a:off x="3704855" y="1639839"/>
            <a:ext cx="1615268" cy="2190424"/>
            <a:chOff x="3700912" y="1563639"/>
            <a:chExt cx="1615268" cy="2190424"/>
          </a:xfrm>
        </p:grpSpPr>
        <p:sp>
          <p:nvSpPr>
            <p:cNvPr id="34" name="Rectangle 33">
              <a:extLst>
                <a:ext uri="{FF2B5EF4-FFF2-40B4-BE49-F238E27FC236}">
                  <a16:creationId xmlns:a16="http://schemas.microsoft.com/office/drawing/2014/main" id="{4538F522-C5AA-4D40-A1A3-08CF3884655E}"/>
                </a:ext>
              </a:extLst>
            </p:cNvPr>
            <p:cNvSpPr/>
            <p:nvPr/>
          </p:nvSpPr>
          <p:spPr bwMode="auto">
            <a:xfrm>
              <a:off x="3700912" y="1607610"/>
              <a:ext cx="1615268" cy="2146453"/>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2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CE708708-1CCC-4BBA-815A-BF207221A915}"/>
                </a:ext>
              </a:extLst>
            </p:cNvPr>
            <p:cNvSpPr txBox="1"/>
            <p:nvPr/>
          </p:nvSpPr>
          <p:spPr>
            <a:xfrm>
              <a:off x="3764281" y="1563639"/>
              <a:ext cx="604653" cy="1015663"/>
            </a:xfrm>
            <a:prstGeom prst="rect">
              <a:avLst/>
            </a:prstGeom>
          </p:spPr>
          <p:txBody>
            <a:bodyPr wrap="none" rtlCol="0" anchor="ctr">
              <a:spAutoFit/>
            </a:bodyPr>
            <a:lstStyle/>
            <a:p>
              <a:pPr algn="ctr" defTabSz="685783"/>
              <a:r>
                <a:rPr lang="en-US" sz="6000">
                  <a:solidFill>
                    <a:srgbClr val="FFFFFF"/>
                  </a:solidFill>
                  <a:latin typeface="Tahoma"/>
                </a:rPr>
                <a:t>1</a:t>
              </a:r>
              <a:endParaRPr lang="ru-RU" sz="6000">
                <a:solidFill>
                  <a:srgbClr val="FFFFFF"/>
                </a:solidFill>
                <a:latin typeface="Tahoma"/>
              </a:endParaRPr>
            </a:p>
          </p:txBody>
        </p:sp>
        <p:sp>
          <p:nvSpPr>
            <p:cNvPr id="36" name="TextBox 35">
              <a:extLst>
                <a:ext uri="{FF2B5EF4-FFF2-40B4-BE49-F238E27FC236}">
                  <a16:creationId xmlns:a16="http://schemas.microsoft.com/office/drawing/2014/main" id="{27804684-0991-4A5A-8477-D3B4B9F93A87}"/>
                </a:ext>
              </a:extLst>
            </p:cNvPr>
            <p:cNvSpPr txBox="1"/>
            <p:nvPr/>
          </p:nvSpPr>
          <p:spPr>
            <a:xfrm>
              <a:off x="3778327" y="2413034"/>
              <a:ext cx="1534366" cy="461665"/>
            </a:xfrm>
            <a:prstGeom prst="rect">
              <a:avLst/>
            </a:prstGeom>
          </p:spPr>
          <p:txBody>
            <a:bodyPr wrap="square" rtlCol="0" anchor="ctr">
              <a:spAutoFit/>
            </a:bodyPr>
            <a:lstStyle/>
            <a:p>
              <a:pPr defTabSz="685783"/>
              <a:r>
                <a:rPr lang="ko-KR" altLang="en-US" sz="1200" dirty="0">
                  <a:solidFill>
                    <a:srgbClr val="FFFFFF"/>
                  </a:solidFill>
                  <a:latin typeface="Tahoma"/>
                </a:rPr>
                <a:t>곳의 오프사이트 보관</a:t>
              </a:r>
              <a:endParaRPr lang="ru-RU" sz="1200" dirty="0">
                <a:solidFill>
                  <a:srgbClr val="FFFFFF"/>
                </a:solidFill>
                <a:latin typeface="Tahoma"/>
              </a:endParaRPr>
            </a:p>
          </p:txBody>
        </p:sp>
        <p:pic>
          <p:nvPicPr>
            <p:cNvPr id="37" name="Graphic 36">
              <a:extLst>
                <a:ext uri="{FF2B5EF4-FFF2-40B4-BE49-F238E27FC236}">
                  <a16:creationId xmlns:a16="http://schemas.microsoft.com/office/drawing/2014/main" id="{296FF2E1-109D-42B6-A716-2E1FA6C335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64382" y="3171244"/>
              <a:ext cx="596143" cy="334677"/>
            </a:xfrm>
            <a:prstGeom prst="rect">
              <a:avLst/>
            </a:prstGeom>
          </p:spPr>
        </p:pic>
      </p:grpSp>
      <p:grpSp>
        <p:nvGrpSpPr>
          <p:cNvPr id="38" name="Group 37">
            <a:extLst>
              <a:ext uri="{FF2B5EF4-FFF2-40B4-BE49-F238E27FC236}">
                <a16:creationId xmlns:a16="http://schemas.microsoft.com/office/drawing/2014/main" id="{C3D4B290-8FC7-430A-9088-FA81447F70DF}"/>
              </a:ext>
            </a:extLst>
          </p:cNvPr>
          <p:cNvGrpSpPr/>
          <p:nvPr/>
        </p:nvGrpSpPr>
        <p:grpSpPr>
          <a:xfrm>
            <a:off x="2047146" y="1639839"/>
            <a:ext cx="1660996" cy="2190424"/>
            <a:chOff x="2037411" y="1563639"/>
            <a:chExt cx="1660996" cy="2190424"/>
          </a:xfrm>
        </p:grpSpPr>
        <p:sp>
          <p:nvSpPr>
            <p:cNvPr id="39" name="Rectangle 38">
              <a:extLst>
                <a:ext uri="{FF2B5EF4-FFF2-40B4-BE49-F238E27FC236}">
                  <a16:creationId xmlns:a16="http://schemas.microsoft.com/office/drawing/2014/main" id="{69FC6B9C-5CD4-42FA-811F-57329F9CF1E6}"/>
                </a:ext>
              </a:extLst>
            </p:cNvPr>
            <p:cNvSpPr/>
            <p:nvPr/>
          </p:nvSpPr>
          <p:spPr bwMode="auto">
            <a:xfrm>
              <a:off x="2037411" y="1607610"/>
              <a:ext cx="1615268" cy="2146453"/>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200">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DAA899BB-3DC4-428E-A645-8C833DB22A84}"/>
                </a:ext>
              </a:extLst>
            </p:cNvPr>
            <p:cNvSpPr txBox="1"/>
            <p:nvPr/>
          </p:nvSpPr>
          <p:spPr>
            <a:xfrm>
              <a:off x="2100780" y="1563639"/>
              <a:ext cx="604653" cy="1015663"/>
            </a:xfrm>
            <a:prstGeom prst="rect">
              <a:avLst/>
            </a:prstGeom>
          </p:spPr>
          <p:txBody>
            <a:bodyPr wrap="none" rtlCol="0" anchor="ctr">
              <a:spAutoFit/>
            </a:bodyPr>
            <a:lstStyle/>
            <a:p>
              <a:pPr algn="ctr" defTabSz="685783"/>
              <a:r>
                <a:rPr lang="en-US" sz="6000">
                  <a:solidFill>
                    <a:srgbClr val="FFFFFF"/>
                  </a:solidFill>
                  <a:latin typeface="Tahoma"/>
                </a:rPr>
                <a:t>2</a:t>
              </a:r>
              <a:endParaRPr lang="ru-RU" sz="6000">
                <a:solidFill>
                  <a:srgbClr val="FFFFFF"/>
                </a:solidFill>
                <a:latin typeface="Tahoma"/>
              </a:endParaRPr>
            </a:p>
          </p:txBody>
        </p:sp>
        <p:sp>
          <p:nvSpPr>
            <p:cNvPr id="41" name="TextBox 40">
              <a:extLst>
                <a:ext uri="{FF2B5EF4-FFF2-40B4-BE49-F238E27FC236}">
                  <a16:creationId xmlns:a16="http://schemas.microsoft.com/office/drawing/2014/main" id="{DC53A841-872A-4E17-AA76-7E6A842F5D34}"/>
                </a:ext>
              </a:extLst>
            </p:cNvPr>
            <p:cNvSpPr txBox="1"/>
            <p:nvPr/>
          </p:nvSpPr>
          <p:spPr>
            <a:xfrm>
              <a:off x="2138365" y="2419142"/>
              <a:ext cx="1560042" cy="276999"/>
            </a:xfrm>
            <a:prstGeom prst="rect">
              <a:avLst/>
            </a:prstGeom>
          </p:spPr>
          <p:txBody>
            <a:bodyPr wrap="none" rtlCol="0" anchor="ctr">
              <a:spAutoFit/>
            </a:bodyPr>
            <a:lstStyle/>
            <a:p>
              <a:pPr defTabSz="685783"/>
              <a:r>
                <a:rPr lang="ko-KR" altLang="en-US" sz="1200" dirty="0">
                  <a:solidFill>
                    <a:srgbClr val="FFFFFF"/>
                  </a:solidFill>
                  <a:latin typeface="Tahoma"/>
                </a:rPr>
                <a:t>개의 다른 저장 장치</a:t>
              </a:r>
              <a:endParaRPr lang="ru-RU" sz="1200" dirty="0">
                <a:solidFill>
                  <a:srgbClr val="FFFFFF"/>
                </a:solidFill>
                <a:latin typeface="Tahoma"/>
              </a:endParaRPr>
            </a:p>
          </p:txBody>
        </p:sp>
        <p:pic>
          <p:nvPicPr>
            <p:cNvPr id="42" name="Graphic 41">
              <a:extLst>
                <a:ext uri="{FF2B5EF4-FFF2-40B4-BE49-F238E27FC236}">
                  <a16:creationId xmlns:a16="http://schemas.microsoft.com/office/drawing/2014/main" id="{04378BF4-3A22-4723-96BA-778433535A3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24146" y="3096869"/>
              <a:ext cx="350242" cy="420290"/>
            </a:xfrm>
            <a:prstGeom prst="rect">
              <a:avLst/>
            </a:prstGeom>
          </p:spPr>
        </p:pic>
        <p:grpSp>
          <p:nvGrpSpPr>
            <p:cNvPr id="43" name="Graphic 10">
              <a:extLst>
                <a:ext uri="{FF2B5EF4-FFF2-40B4-BE49-F238E27FC236}">
                  <a16:creationId xmlns:a16="http://schemas.microsoft.com/office/drawing/2014/main" id="{F3B411D6-9132-46EF-B21C-C98B8A41FEE7}"/>
                </a:ext>
              </a:extLst>
            </p:cNvPr>
            <p:cNvGrpSpPr/>
            <p:nvPr/>
          </p:nvGrpSpPr>
          <p:grpSpPr>
            <a:xfrm>
              <a:off x="2645957" y="3210161"/>
              <a:ext cx="443640" cy="295760"/>
              <a:chOff x="4657135" y="3551250"/>
              <a:chExt cx="633413" cy="422275"/>
            </a:xfrm>
          </p:grpSpPr>
          <p:sp>
            <p:nvSpPr>
              <p:cNvPr id="44" name="Freeform: Shape 43">
                <a:extLst>
                  <a:ext uri="{FF2B5EF4-FFF2-40B4-BE49-F238E27FC236}">
                    <a16:creationId xmlns:a16="http://schemas.microsoft.com/office/drawing/2014/main" id="{A9884DA6-FEB0-432F-AC73-1D5A03060874}"/>
                  </a:ext>
                </a:extLst>
              </p:cNvPr>
              <p:cNvSpPr/>
              <p:nvPr/>
            </p:nvSpPr>
            <p:spPr>
              <a:xfrm>
                <a:off x="4662691" y="3556806"/>
                <a:ext cx="622300" cy="400050"/>
              </a:xfrm>
              <a:custGeom>
                <a:avLst/>
                <a:gdLst>
                  <a:gd name="connsiteX0" fmla="*/ 11112 w 622300"/>
                  <a:gd name="connsiteY0" fmla="*/ 11112 h 400050"/>
                  <a:gd name="connsiteX1" fmla="*/ 614522 w 622300"/>
                  <a:gd name="connsiteY1" fmla="*/ 11112 h 400050"/>
                  <a:gd name="connsiteX2" fmla="*/ 614522 w 622300"/>
                  <a:gd name="connsiteY2" fmla="*/ 399161 h 400050"/>
                  <a:gd name="connsiteX3" fmla="*/ 11112 w 622300"/>
                  <a:gd name="connsiteY3" fmla="*/ 399161 h 400050"/>
                </a:gdLst>
                <a:ahLst/>
                <a:cxnLst>
                  <a:cxn ang="0">
                    <a:pos x="connsiteX0" y="connsiteY0"/>
                  </a:cxn>
                  <a:cxn ang="0">
                    <a:pos x="connsiteX1" y="connsiteY1"/>
                  </a:cxn>
                  <a:cxn ang="0">
                    <a:pos x="connsiteX2" y="connsiteY2"/>
                  </a:cxn>
                  <a:cxn ang="0">
                    <a:pos x="connsiteX3" y="connsiteY3"/>
                  </a:cxn>
                </a:cxnLst>
                <a:rect l="l" t="t" r="r" b="b"/>
                <a:pathLst>
                  <a:path w="622300" h="400050">
                    <a:moveTo>
                      <a:pt x="11112" y="11112"/>
                    </a:moveTo>
                    <a:lnTo>
                      <a:pt x="614522" y="11112"/>
                    </a:lnTo>
                    <a:lnTo>
                      <a:pt x="614522" y="399161"/>
                    </a:lnTo>
                    <a:lnTo>
                      <a:pt x="11112" y="399161"/>
                    </a:lnTo>
                    <a:close/>
                  </a:path>
                </a:pathLst>
              </a:custGeom>
              <a:noFill/>
              <a:ln w="15875" cap="rnd">
                <a:solidFill>
                  <a:schemeClr val="bg1"/>
                </a:solidFill>
                <a:prstDash val="solid"/>
                <a:round/>
              </a:ln>
            </p:spPr>
            <p:txBody>
              <a:bodyPr rtlCol="0" anchor="ctr"/>
              <a:lstStyle/>
              <a:p>
                <a:endParaRPr lang="ru-RU"/>
              </a:p>
            </p:txBody>
          </p:sp>
          <p:sp>
            <p:nvSpPr>
              <p:cNvPr id="45" name="Freeform: Shape 44">
                <a:extLst>
                  <a:ext uri="{FF2B5EF4-FFF2-40B4-BE49-F238E27FC236}">
                    <a16:creationId xmlns:a16="http://schemas.microsoft.com/office/drawing/2014/main" id="{7B0B3F7E-45AA-48B8-8639-D6292B63C374}"/>
                  </a:ext>
                </a:extLst>
              </p:cNvPr>
              <p:cNvSpPr/>
              <p:nvPr/>
            </p:nvSpPr>
            <p:spPr>
              <a:xfrm>
                <a:off x="4750702" y="3865400"/>
                <a:ext cx="444500" cy="100013"/>
              </a:xfrm>
              <a:custGeom>
                <a:avLst/>
                <a:gdLst>
                  <a:gd name="connsiteX0" fmla="*/ 438500 w 444500"/>
                  <a:gd name="connsiteY0" fmla="*/ 90567 h 100012"/>
                  <a:gd name="connsiteX1" fmla="*/ 391383 w 444500"/>
                  <a:gd name="connsiteY1" fmla="*/ 11112 h 100012"/>
                  <a:gd name="connsiteX2" fmla="*/ 388271 w 444500"/>
                  <a:gd name="connsiteY2" fmla="*/ 11112 h 100012"/>
                  <a:gd name="connsiteX3" fmla="*/ 61230 w 444500"/>
                  <a:gd name="connsiteY3" fmla="*/ 11112 h 100012"/>
                  <a:gd name="connsiteX4" fmla="*/ 58230 w 444500"/>
                  <a:gd name="connsiteY4" fmla="*/ 11112 h 100012"/>
                  <a:gd name="connsiteX5" fmla="*/ 11112 w 444500"/>
                  <a:gd name="connsiteY5" fmla="*/ 90567 h 10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500" h="100012">
                    <a:moveTo>
                      <a:pt x="438500" y="90567"/>
                    </a:moveTo>
                    <a:lnTo>
                      <a:pt x="391383" y="11112"/>
                    </a:lnTo>
                    <a:lnTo>
                      <a:pt x="388271" y="11112"/>
                    </a:lnTo>
                    <a:lnTo>
                      <a:pt x="61230" y="11112"/>
                    </a:lnTo>
                    <a:lnTo>
                      <a:pt x="58230" y="11112"/>
                    </a:lnTo>
                    <a:lnTo>
                      <a:pt x="11112" y="90567"/>
                    </a:lnTo>
                  </a:path>
                </a:pathLst>
              </a:custGeom>
              <a:noFill/>
              <a:ln w="15875" cap="rnd">
                <a:solidFill>
                  <a:schemeClr val="bg1"/>
                </a:solidFill>
                <a:prstDash val="solid"/>
                <a:round/>
              </a:ln>
            </p:spPr>
            <p:txBody>
              <a:bodyPr rtlCol="0" anchor="ctr"/>
              <a:lstStyle/>
              <a:p>
                <a:endParaRPr lang="ru-RU"/>
              </a:p>
            </p:txBody>
          </p:sp>
          <p:sp>
            <p:nvSpPr>
              <p:cNvPr id="46" name="Freeform: Shape 45">
                <a:extLst>
                  <a:ext uri="{FF2B5EF4-FFF2-40B4-BE49-F238E27FC236}">
                    <a16:creationId xmlns:a16="http://schemas.microsoft.com/office/drawing/2014/main" id="{2350FFAB-8DA6-40D3-B968-CF47C8976304}"/>
                  </a:ext>
                </a:extLst>
              </p:cNvPr>
              <p:cNvSpPr/>
              <p:nvPr/>
            </p:nvSpPr>
            <p:spPr>
              <a:xfrm>
                <a:off x="4750702" y="3643484"/>
                <a:ext cx="444500" cy="166688"/>
              </a:xfrm>
              <a:custGeom>
                <a:avLst/>
                <a:gdLst>
                  <a:gd name="connsiteX0" fmla="*/ 380715 w 444500"/>
                  <a:gd name="connsiteY0" fmla="*/ 161465 h 166687"/>
                  <a:gd name="connsiteX1" fmla="*/ 68898 w 444500"/>
                  <a:gd name="connsiteY1" fmla="*/ 161465 h 166687"/>
                  <a:gd name="connsiteX2" fmla="*/ 11112 w 444500"/>
                  <a:gd name="connsiteY2" fmla="*/ 103680 h 166687"/>
                  <a:gd name="connsiteX3" fmla="*/ 11112 w 444500"/>
                  <a:gd name="connsiteY3" fmla="*/ 68897 h 166687"/>
                  <a:gd name="connsiteX4" fmla="*/ 68898 w 444500"/>
                  <a:gd name="connsiteY4" fmla="*/ 11112 h 166687"/>
                  <a:gd name="connsiteX5" fmla="*/ 380715 w 444500"/>
                  <a:gd name="connsiteY5" fmla="*/ 11112 h 166687"/>
                  <a:gd name="connsiteX6" fmla="*/ 438500 w 444500"/>
                  <a:gd name="connsiteY6" fmla="*/ 68897 h 166687"/>
                  <a:gd name="connsiteX7" fmla="*/ 438500 w 444500"/>
                  <a:gd name="connsiteY7" fmla="*/ 103680 h 166687"/>
                  <a:gd name="connsiteX8" fmla="*/ 380715 w 444500"/>
                  <a:gd name="connsiteY8" fmla="*/ 161465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500" h="166687">
                    <a:moveTo>
                      <a:pt x="380715" y="161465"/>
                    </a:moveTo>
                    <a:lnTo>
                      <a:pt x="68898" y="161465"/>
                    </a:lnTo>
                    <a:cubicBezTo>
                      <a:pt x="37116" y="161465"/>
                      <a:pt x="11112" y="135461"/>
                      <a:pt x="11112" y="103680"/>
                    </a:cubicBezTo>
                    <a:lnTo>
                      <a:pt x="11112" y="68897"/>
                    </a:lnTo>
                    <a:cubicBezTo>
                      <a:pt x="11112" y="37116"/>
                      <a:pt x="37116" y="11112"/>
                      <a:pt x="68898" y="11112"/>
                    </a:cubicBezTo>
                    <a:lnTo>
                      <a:pt x="380715" y="11112"/>
                    </a:lnTo>
                    <a:cubicBezTo>
                      <a:pt x="412496" y="11112"/>
                      <a:pt x="438500" y="37116"/>
                      <a:pt x="438500" y="68897"/>
                    </a:cubicBezTo>
                    <a:lnTo>
                      <a:pt x="438500" y="103680"/>
                    </a:lnTo>
                    <a:cubicBezTo>
                      <a:pt x="438500" y="135461"/>
                      <a:pt x="412496" y="161465"/>
                      <a:pt x="380715" y="161465"/>
                    </a:cubicBezTo>
                    <a:close/>
                  </a:path>
                </a:pathLst>
              </a:custGeom>
              <a:noFill/>
              <a:ln w="15875" cap="rnd">
                <a:solidFill>
                  <a:schemeClr val="bg1"/>
                </a:solidFill>
                <a:prstDash val="solid"/>
                <a:round/>
              </a:ln>
            </p:spPr>
            <p:txBody>
              <a:bodyPr rtlCol="0" anchor="ctr"/>
              <a:lstStyle/>
              <a:p>
                <a:endParaRPr lang="ru-RU"/>
              </a:p>
            </p:txBody>
          </p:sp>
          <p:sp>
            <p:nvSpPr>
              <p:cNvPr id="47" name="Freeform: Shape 46">
                <a:extLst>
                  <a:ext uri="{FF2B5EF4-FFF2-40B4-BE49-F238E27FC236}">
                    <a16:creationId xmlns:a16="http://schemas.microsoft.com/office/drawing/2014/main" id="{DBFB9680-FDA9-4BF2-B865-B9D31CC6C7EF}"/>
                  </a:ext>
                </a:extLst>
              </p:cNvPr>
              <p:cNvSpPr/>
              <p:nvPr/>
            </p:nvSpPr>
            <p:spPr>
              <a:xfrm>
                <a:off x="4826045" y="3696268"/>
                <a:ext cx="66675" cy="66675"/>
              </a:xfrm>
              <a:custGeom>
                <a:avLst/>
                <a:gdLst>
                  <a:gd name="connsiteX0" fmla="*/ 58230 w 66675"/>
                  <a:gd name="connsiteY0" fmla="*/ 34671 h 66675"/>
                  <a:gd name="connsiteX1" fmla="*/ 34671 w 66675"/>
                  <a:gd name="connsiteY1" fmla="*/ 58229 h 66675"/>
                  <a:gd name="connsiteX2" fmla="*/ 11112 w 66675"/>
                  <a:gd name="connsiteY2" fmla="*/ 34671 h 66675"/>
                  <a:gd name="connsiteX3" fmla="*/ 34671 w 66675"/>
                  <a:gd name="connsiteY3" fmla="*/ 11112 h 66675"/>
                  <a:gd name="connsiteX4" fmla="*/ 58230 w 66675"/>
                  <a:gd name="connsiteY4" fmla="*/ 34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8230" y="34671"/>
                    </a:moveTo>
                    <a:cubicBezTo>
                      <a:pt x="58230" y="47682"/>
                      <a:pt x="47682" y="58229"/>
                      <a:pt x="34671" y="58229"/>
                    </a:cubicBezTo>
                    <a:cubicBezTo>
                      <a:pt x="21660" y="58229"/>
                      <a:pt x="11112" y="47682"/>
                      <a:pt x="11112" y="34671"/>
                    </a:cubicBezTo>
                    <a:cubicBezTo>
                      <a:pt x="11112" y="21660"/>
                      <a:pt x="21660" y="11112"/>
                      <a:pt x="34671" y="11112"/>
                    </a:cubicBezTo>
                    <a:cubicBezTo>
                      <a:pt x="47682" y="11112"/>
                      <a:pt x="58230" y="21660"/>
                      <a:pt x="58230" y="34671"/>
                    </a:cubicBezTo>
                    <a:close/>
                  </a:path>
                </a:pathLst>
              </a:custGeom>
              <a:solidFill>
                <a:schemeClr val="bg1"/>
              </a:solidFill>
              <a:ln w="15875" cap="flat">
                <a:noFill/>
                <a:prstDash val="solid"/>
                <a:miter/>
              </a:ln>
            </p:spPr>
            <p:txBody>
              <a:bodyPr rtlCol="0" anchor="ctr"/>
              <a:lstStyle/>
              <a:p>
                <a:endParaRPr lang="ru-RU"/>
              </a:p>
            </p:txBody>
          </p:sp>
          <p:sp>
            <p:nvSpPr>
              <p:cNvPr id="48" name="Freeform: Shape 47">
                <a:extLst>
                  <a:ext uri="{FF2B5EF4-FFF2-40B4-BE49-F238E27FC236}">
                    <a16:creationId xmlns:a16="http://schemas.microsoft.com/office/drawing/2014/main" id="{F9DE694C-5A3D-4D0D-97F8-9B07722942C7}"/>
                  </a:ext>
                </a:extLst>
              </p:cNvPr>
              <p:cNvSpPr/>
              <p:nvPr/>
            </p:nvSpPr>
            <p:spPr>
              <a:xfrm>
                <a:off x="5055630" y="3695157"/>
                <a:ext cx="66675" cy="66675"/>
              </a:xfrm>
              <a:custGeom>
                <a:avLst/>
                <a:gdLst>
                  <a:gd name="connsiteX0" fmla="*/ 58230 w 66675"/>
                  <a:gd name="connsiteY0" fmla="*/ 34671 h 66675"/>
                  <a:gd name="connsiteX1" fmla="*/ 34671 w 66675"/>
                  <a:gd name="connsiteY1" fmla="*/ 58229 h 66675"/>
                  <a:gd name="connsiteX2" fmla="*/ 11112 w 66675"/>
                  <a:gd name="connsiteY2" fmla="*/ 34671 h 66675"/>
                  <a:gd name="connsiteX3" fmla="*/ 34671 w 66675"/>
                  <a:gd name="connsiteY3" fmla="*/ 11112 h 66675"/>
                  <a:gd name="connsiteX4" fmla="*/ 58230 w 66675"/>
                  <a:gd name="connsiteY4" fmla="*/ 34671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58230" y="34671"/>
                    </a:moveTo>
                    <a:cubicBezTo>
                      <a:pt x="58230" y="47682"/>
                      <a:pt x="47682" y="58229"/>
                      <a:pt x="34671" y="58229"/>
                    </a:cubicBezTo>
                    <a:cubicBezTo>
                      <a:pt x="21660" y="58229"/>
                      <a:pt x="11112" y="47682"/>
                      <a:pt x="11112" y="34671"/>
                    </a:cubicBezTo>
                    <a:cubicBezTo>
                      <a:pt x="11112" y="21660"/>
                      <a:pt x="21660" y="11112"/>
                      <a:pt x="34671" y="11112"/>
                    </a:cubicBezTo>
                    <a:cubicBezTo>
                      <a:pt x="47682" y="11112"/>
                      <a:pt x="58230" y="21660"/>
                      <a:pt x="58230" y="34671"/>
                    </a:cubicBezTo>
                    <a:close/>
                  </a:path>
                </a:pathLst>
              </a:custGeom>
              <a:solidFill>
                <a:schemeClr val="bg1"/>
              </a:solidFill>
              <a:ln w="15875" cap="flat">
                <a:noFill/>
                <a:prstDash val="solid"/>
                <a:miter/>
              </a:ln>
            </p:spPr>
            <p:txBody>
              <a:bodyPr rtlCol="0" anchor="ctr"/>
              <a:lstStyle/>
              <a:p>
                <a:endParaRPr lang="ru-RU"/>
              </a:p>
            </p:txBody>
          </p:sp>
        </p:grpSp>
      </p:grpSp>
      <p:grpSp>
        <p:nvGrpSpPr>
          <p:cNvPr id="49" name="Group 48">
            <a:extLst>
              <a:ext uri="{FF2B5EF4-FFF2-40B4-BE49-F238E27FC236}">
                <a16:creationId xmlns:a16="http://schemas.microsoft.com/office/drawing/2014/main" id="{5DF4D44A-4E62-46BA-8D69-AE1C0BCF3C8A}"/>
              </a:ext>
            </a:extLst>
          </p:cNvPr>
          <p:cNvGrpSpPr/>
          <p:nvPr/>
        </p:nvGrpSpPr>
        <p:grpSpPr>
          <a:xfrm>
            <a:off x="389437" y="1639839"/>
            <a:ext cx="1615268" cy="2190424"/>
            <a:chOff x="389437" y="1563639"/>
            <a:chExt cx="1615268" cy="2190424"/>
          </a:xfrm>
        </p:grpSpPr>
        <p:sp>
          <p:nvSpPr>
            <p:cNvPr id="50" name="Rectangle 49">
              <a:extLst>
                <a:ext uri="{FF2B5EF4-FFF2-40B4-BE49-F238E27FC236}">
                  <a16:creationId xmlns:a16="http://schemas.microsoft.com/office/drawing/2014/main" id="{A30FC4E4-736D-4C20-8DD1-28A9CA34710C}"/>
                </a:ext>
              </a:extLst>
            </p:cNvPr>
            <p:cNvSpPr/>
            <p:nvPr/>
          </p:nvSpPr>
          <p:spPr bwMode="auto">
            <a:xfrm>
              <a:off x="389437" y="1607610"/>
              <a:ext cx="1615268" cy="2146453"/>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2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A94B45C0-9772-4593-99D3-329099302844}"/>
                </a:ext>
              </a:extLst>
            </p:cNvPr>
            <p:cNvSpPr txBox="1"/>
            <p:nvPr/>
          </p:nvSpPr>
          <p:spPr>
            <a:xfrm>
              <a:off x="452807" y="1563639"/>
              <a:ext cx="604653" cy="1015663"/>
            </a:xfrm>
            <a:prstGeom prst="rect">
              <a:avLst/>
            </a:prstGeom>
          </p:spPr>
          <p:txBody>
            <a:bodyPr wrap="none" rtlCol="0" anchor="ctr">
              <a:spAutoFit/>
            </a:bodyPr>
            <a:lstStyle/>
            <a:p>
              <a:pPr algn="ctr" defTabSz="685783"/>
              <a:r>
                <a:rPr lang="en-US" sz="6000">
                  <a:solidFill>
                    <a:srgbClr val="FFFFFF"/>
                  </a:solidFill>
                  <a:latin typeface="Tahoma"/>
                </a:rPr>
                <a:t>3</a:t>
              </a:r>
              <a:endParaRPr lang="ru-RU" sz="6000">
                <a:solidFill>
                  <a:srgbClr val="FFFFFF"/>
                </a:solidFill>
                <a:latin typeface="Tahoma"/>
              </a:endParaRPr>
            </a:p>
          </p:txBody>
        </p:sp>
        <p:sp>
          <p:nvSpPr>
            <p:cNvPr id="52" name="TextBox 51">
              <a:extLst>
                <a:ext uri="{FF2B5EF4-FFF2-40B4-BE49-F238E27FC236}">
                  <a16:creationId xmlns:a16="http://schemas.microsoft.com/office/drawing/2014/main" id="{3841D66B-7D00-4AEF-B44E-1349EE96E928}"/>
                </a:ext>
              </a:extLst>
            </p:cNvPr>
            <p:cNvSpPr txBox="1"/>
            <p:nvPr/>
          </p:nvSpPr>
          <p:spPr>
            <a:xfrm>
              <a:off x="490390" y="2372976"/>
              <a:ext cx="1380570" cy="461665"/>
            </a:xfrm>
            <a:prstGeom prst="rect">
              <a:avLst/>
            </a:prstGeom>
          </p:spPr>
          <p:txBody>
            <a:bodyPr wrap="square" rtlCol="0" anchor="ctr">
              <a:spAutoFit/>
            </a:bodyPr>
            <a:lstStyle/>
            <a:p>
              <a:pPr defTabSz="685783"/>
              <a:r>
                <a:rPr lang="ko-KR" altLang="en-US" sz="1200" dirty="0">
                  <a:solidFill>
                    <a:srgbClr val="FFFFFF"/>
                  </a:solidFill>
                  <a:latin typeface="Tahoma"/>
                </a:rPr>
                <a:t>개의 다른 데이터 사본 생성</a:t>
              </a:r>
              <a:endParaRPr lang="ru-RU" sz="1200" dirty="0">
                <a:solidFill>
                  <a:srgbClr val="FFFFFF"/>
                </a:solidFill>
                <a:latin typeface="Tahoma"/>
              </a:endParaRPr>
            </a:p>
          </p:txBody>
        </p:sp>
        <p:pic>
          <p:nvPicPr>
            <p:cNvPr id="53" name="Graphic 52">
              <a:extLst>
                <a:ext uri="{FF2B5EF4-FFF2-40B4-BE49-F238E27FC236}">
                  <a16:creationId xmlns:a16="http://schemas.microsoft.com/office/drawing/2014/main" id="{95ECC870-DE04-4E9F-B59B-CD419DB344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114" y="3116763"/>
              <a:ext cx="319495" cy="394270"/>
            </a:xfrm>
            <a:prstGeom prst="rect">
              <a:avLst/>
            </a:prstGeom>
          </p:spPr>
        </p:pic>
        <p:grpSp>
          <p:nvGrpSpPr>
            <p:cNvPr id="54" name="Graphic 16">
              <a:extLst>
                <a:ext uri="{FF2B5EF4-FFF2-40B4-BE49-F238E27FC236}">
                  <a16:creationId xmlns:a16="http://schemas.microsoft.com/office/drawing/2014/main" id="{F5C613D1-A3DA-48D2-BBEE-49F9F48FF47B}"/>
                </a:ext>
              </a:extLst>
            </p:cNvPr>
            <p:cNvGrpSpPr/>
            <p:nvPr/>
          </p:nvGrpSpPr>
          <p:grpSpPr>
            <a:xfrm>
              <a:off x="552349" y="3114093"/>
              <a:ext cx="396940" cy="396940"/>
              <a:chOff x="174576" y="3203739"/>
              <a:chExt cx="566738" cy="566738"/>
            </a:xfrm>
          </p:grpSpPr>
          <p:sp>
            <p:nvSpPr>
              <p:cNvPr id="56" name="Freeform: Shape 55">
                <a:extLst>
                  <a:ext uri="{FF2B5EF4-FFF2-40B4-BE49-F238E27FC236}">
                    <a16:creationId xmlns:a16="http://schemas.microsoft.com/office/drawing/2014/main" id="{42F4145F-4497-4ADB-8A85-34B0A062EAE8}"/>
                  </a:ext>
                </a:extLst>
              </p:cNvPr>
              <p:cNvSpPr/>
              <p:nvPr/>
            </p:nvSpPr>
            <p:spPr>
              <a:xfrm>
                <a:off x="281923" y="3391429"/>
                <a:ext cx="155575" cy="188913"/>
              </a:xfrm>
              <a:custGeom>
                <a:avLst/>
                <a:gdLst>
                  <a:gd name="connsiteX0" fmla="*/ 104569 w 155575"/>
                  <a:gd name="connsiteY0" fmla="*/ 167465 h 188912"/>
                  <a:gd name="connsiteX1" fmla="*/ 81899 w 155575"/>
                  <a:gd name="connsiteY1" fmla="*/ 180356 h 188912"/>
                  <a:gd name="connsiteX2" fmla="*/ 59230 w 155575"/>
                  <a:gd name="connsiteY2" fmla="*/ 167465 h 188912"/>
                  <a:gd name="connsiteX3" fmla="*/ 13335 w 155575"/>
                  <a:gd name="connsiteY3" fmla="*/ 38560 h 188912"/>
                  <a:gd name="connsiteX4" fmla="*/ 11112 w 155575"/>
                  <a:gd name="connsiteY4" fmla="*/ 27670 h 188912"/>
                  <a:gd name="connsiteX5" fmla="*/ 30004 w 155575"/>
                  <a:gd name="connsiteY5" fmla="*/ 11112 h 188912"/>
                  <a:gd name="connsiteX6" fmla="*/ 48895 w 155575"/>
                  <a:gd name="connsiteY6" fmla="*/ 27448 h 188912"/>
                  <a:gd name="connsiteX7" fmla="*/ 82455 w 155575"/>
                  <a:gd name="connsiteY7" fmla="*/ 138684 h 188912"/>
                  <a:gd name="connsiteX8" fmla="*/ 82899 w 155575"/>
                  <a:gd name="connsiteY8" fmla="*/ 138684 h 188912"/>
                  <a:gd name="connsiteX9" fmla="*/ 117904 w 155575"/>
                  <a:gd name="connsiteY9" fmla="*/ 27448 h 188912"/>
                  <a:gd name="connsiteX10" fmla="*/ 135350 w 155575"/>
                  <a:gd name="connsiteY10" fmla="*/ 11112 h 188912"/>
                  <a:gd name="connsiteX11" fmla="*/ 154242 w 155575"/>
                  <a:gd name="connsiteY11" fmla="*/ 27670 h 188912"/>
                  <a:gd name="connsiteX12" fmla="*/ 152019 w 155575"/>
                  <a:gd name="connsiteY12" fmla="*/ 38560 h 188912"/>
                  <a:gd name="connsiteX13" fmla="*/ 104569 w 155575"/>
                  <a:gd name="connsiteY13" fmla="*/ 167465 h 18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575" h="188912">
                    <a:moveTo>
                      <a:pt x="104569" y="167465"/>
                    </a:moveTo>
                    <a:cubicBezTo>
                      <a:pt x="100679" y="178133"/>
                      <a:pt x="93456" y="180356"/>
                      <a:pt x="81899" y="180356"/>
                    </a:cubicBezTo>
                    <a:cubicBezTo>
                      <a:pt x="70342" y="180356"/>
                      <a:pt x="63008" y="178133"/>
                      <a:pt x="59230" y="167465"/>
                    </a:cubicBezTo>
                    <a:lnTo>
                      <a:pt x="13335" y="38560"/>
                    </a:lnTo>
                    <a:cubicBezTo>
                      <a:pt x="11779" y="34227"/>
                      <a:pt x="11112" y="30559"/>
                      <a:pt x="11112" y="27670"/>
                    </a:cubicBezTo>
                    <a:cubicBezTo>
                      <a:pt x="11112" y="15224"/>
                      <a:pt x="20669" y="11112"/>
                      <a:pt x="30004" y="11112"/>
                    </a:cubicBezTo>
                    <a:cubicBezTo>
                      <a:pt x="40005" y="11112"/>
                      <a:pt x="45450" y="16335"/>
                      <a:pt x="48895" y="27448"/>
                    </a:cubicBezTo>
                    <a:lnTo>
                      <a:pt x="82455" y="138684"/>
                    </a:lnTo>
                    <a:lnTo>
                      <a:pt x="82899" y="138684"/>
                    </a:lnTo>
                    <a:lnTo>
                      <a:pt x="117904" y="27448"/>
                    </a:lnTo>
                    <a:cubicBezTo>
                      <a:pt x="121349" y="16335"/>
                      <a:pt x="126794" y="11112"/>
                      <a:pt x="135350" y="11112"/>
                    </a:cubicBezTo>
                    <a:cubicBezTo>
                      <a:pt x="144685" y="11112"/>
                      <a:pt x="154242" y="15224"/>
                      <a:pt x="154242" y="27670"/>
                    </a:cubicBezTo>
                    <a:cubicBezTo>
                      <a:pt x="154242" y="30671"/>
                      <a:pt x="153575" y="34227"/>
                      <a:pt x="152019" y="38560"/>
                    </a:cubicBezTo>
                    <a:lnTo>
                      <a:pt x="104569" y="167465"/>
                    </a:lnTo>
                    <a:close/>
                  </a:path>
                </a:pathLst>
              </a:custGeom>
              <a:solidFill>
                <a:schemeClr val="bg1"/>
              </a:solidFill>
              <a:ln w="15875" cap="flat">
                <a:noFill/>
                <a:prstDash val="solid"/>
                <a:miter/>
              </a:ln>
            </p:spPr>
            <p:txBody>
              <a:bodyPr rtlCol="0" anchor="ctr"/>
              <a:lstStyle/>
              <a:p>
                <a:endParaRPr lang="ru-RU"/>
              </a:p>
            </p:txBody>
          </p:sp>
          <p:sp>
            <p:nvSpPr>
              <p:cNvPr id="57" name="Freeform: Shape 56">
                <a:extLst>
                  <a:ext uri="{FF2B5EF4-FFF2-40B4-BE49-F238E27FC236}">
                    <a16:creationId xmlns:a16="http://schemas.microsoft.com/office/drawing/2014/main" id="{CDA4E6C6-A2E9-44DB-90D2-A54C329C8F35}"/>
                  </a:ext>
                </a:extLst>
              </p:cNvPr>
              <p:cNvSpPr/>
              <p:nvPr/>
            </p:nvSpPr>
            <p:spPr>
              <a:xfrm>
                <a:off x="443388" y="3391318"/>
                <a:ext cx="188913" cy="188913"/>
              </a:xfrm>
              <a:custGeom>
                <a:avLst/>
                <a:gdLst>
                  <a:gd name="connsiteX0" fmla="*/ 11112 w 188912"/>
                  <a:gd name="connsiteY0" fmla="*/ 29448 h 188912"/>
                  <a:gd name="connsiteX1" fmla="*/ 31337 w 188912"/>
                  <a:gd name="connsiteY1" fmla="*/ 11112 h 188912"/>
                  <a:gd name="connsiteX2" fmla="*/ 42228 w 188912"/>
                  <a:gd name="connsiteY2" fmla="*/ 11112 h 188912"/>
                  <a:gd name="connsiteX3" fmla="*/ 63119 w 188912"/>
                  <a:gd name="connsiteY3" fmla="*/ 28115 h 188912"/>
                  <a:gd name="connsiteX4" fmla="*/ 95568 w 188912"/>
                  <a:gd name="connsiteY4" fmla="*/ 133017 h 188912"/>
                  <a:gd name="connsiteX5" fmla="*/ 96012 w 188912"/>
                  <a:gd name="connsiteY5" fmla="*/ 133017 h 188912"/>
                  <a:gd name="connsiteX6" fmla="*/ 128016 w 188912"/>
                  <a:gd name="connsiteY6" fmla="*/ 28115 h 188912"/>
                  <a:gd name="connsiteX7" fmla="*/ 148908 w 188912"/>
                  <a:gd name="connsiteY7" fmla="*/ 11112 h 188912"/>
                  <a:gd name="connsiteX8" fmla="*/ 159353 w 188912"/>
                  <a:gd name="connsiteY8" fmla="*/ 11112 h 188912"/>
                  <a:gd name="connsiteX9" fmla="*/ 179578 w 188912"/>
                  <a:gd name="connsiteY9" fmla="*/ 29448 h 188912"/>
                  <a:gd name="connsiteX10" fmla="*/ 179578 w 188912"/>
                  <a:gd name="connsiteY10" fmla="*/ 162243 h 188912"/>
                  <a:gd name="connsiteX11" fmla="*/ 163020 w 188912"/>
                  <a:gd name="connsiteY11" fmla="*/ 180356 h 188912"/>
                  <a:gd name="connsiteX12" fmla="*/ 146463 w 188912"/>
                  <a:gd name="connsiteY12" fmla="*/ 162243 h 188912"/>
                  <a:gd name="connsiteX13" fmla="*/ 146463 w 188912"/>
                  <a:gd name="connsiteY13" fmla="*/ 61008 h 188912"/>
                  <a:gd name="connsiteX14" fmla="*/ 146018 w 188912"/>
                  <a:gd name="connsiteY14" fmla="*/ 61008 h 188912"/>
                  <a:gd name="connsiteX15" fmla="*/ 111236 w 188912"/>
                  <a:gd name="connsiteY15" fmla="*/ 169577 h 188912"/>
                  <a:gd name="connsiteX16" fmla="*/ 95345 w 188912"/>
                  <a:gd name="connsiteY16" fmla="*/ 180467 h 188912"/>
                  <a:gd name="connsiteX17" fmla="*/ 79454 w 188912"/>
                  <a:gd name="connsiteY17" fmla="*/ 169577 h 188912"/>
                  <a:gd name="connsiteX18" fmla="*/ 44672 w 188912"/>
                  <a:gd name="connsiteY18" fmla="*/ 61008 h 188912"/>
                  <a:gd name="connsiteX19" fmla="*/ 44228 w 188912"/>
                  <a:gd name="connsiteY19" fmla="*/ 61008 h 188912"/>
                  <a:gd name="connsiteX20" fmla="*/ 44228 w 188912"/>
                  <a:gd name="connsiteY20" fmla="*/ 162243 h 188912"/>
                  <a:gd name="connsiteX21" fmla="*/ 27670 w 188912"/>
                  <a:gd name="connsiteY21" fmla="*/ 180356 h 188912"/>
                  <a:gd name="connsiteX22" fmla="*/ 11112 w 188912"/>
                  <a:gd name="connsiteY22" fmla="*/ 162243 h 188912"/>
                  <a:gd name="connsiteX23" fmla="*/ 11112 w 188912"/>
                  <a:gd name="connsiteY23" fmla="*/ 29448 h 18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8912" h="188912">
                    <a:moveTo>
                      <a:pt x="11112" y="29448"/>
                    </a:moveTo>
                    <a:cubicBezTo>
                      <a:pt x="11112" y="14446"/>
                      <a:pt x="21336" y="11112"/>
                      <a:pt x="31337" y="11112"/>
                    </a:cubicBezTo>
                    <a:lnTo>
                      <a:pt x="42228" y="11112"/>
                    </a:lnTo>
                    <a:cubicBezTo>
                      <a:pt x="53785" y="11112"/>
                      <a:pt x="59230" y="15669"/>
                      <a:pt x="63119" y="28115"/>
                    </a:cubicBezTo>
                    <a:lnTo>
                      <a:pt x="95568" y="133017"/>
                    </a:lnTo>
                    <a:lnTo>
                      <a:pt x="96012" y="133017"/>
                    </a:lnTo>
                    <a:lnTo>
                      <a:pt x="128016" y="28115"/>
                    </a:lnTo>
                    <a:cubicBezTo>
                      <a:pt x="131905" y="15669"/>
                      <a:pt x="137351" y="11112"/>
                      <a:pt x="148908" y="11112"/>
                    </a:cubicBezTo>
                    <a:lnTo>
                      <a:pt x="159353" y="11112"/>
                    </a:lnTo>
                    <a:cubicBezTo>
                      <a:pt x="169355" y="11112"/>
                      <a:pt x="179578" y="14557"/>
                      <a:pt x="179578" y="29448"/>
                    </a:cubicBezTo>
                    <a:lnTo>
                      <a:pt x="179578" y="162243"/>
                    </a:lnTo>
                    <a:cubicBezTo>
                      <a:pt x="179578" y="171577"/>
                      <a:pt x="175022" y="180356"/>
                      <a:pt x="163020" y="180356"/>
                    </a:cubicBezTo>
                    <a:cubicBezTo>
                      <a:pt x="151019" y="180356"/>
                      <a:pt x="146463" y="171466"/>
                      <a:pt x="146463" y="162243"/>
                    </a:cubicBezTo>
                    <a:lnTo>
                      <a:pt x="146463" y="61008"/>
                    </a:lnTo>
                    <a:lnTo>
                      <a:pt x="146018" y="61008"/>
                    </a:lnTo>
                    <a:lnTo>
                      <a:pt x="111236" y="169577"/>
                    </a:lnTo>
                    <a:cubicBezTo>
                      <a:pt x="108791" y="177245"/>
                      <a:pt x="103013" y="180467"/>
                      <a:pt x="95345" y="180467"/>
                    </a:cubicBezTo>
                    <a:cubicBezTo>
                      <a:pt x="87678" y="180467"/>
                      <a:pt x="81899" y="177245"/>
                      <a:pt x="79454" y="169577"/>
                    </a:cubicBezTo>
                    <a:lnTo>
                      <a:pt x="44672" y="61008"/>
                    </a:lnTo>
                    <a:lnTo>
                      <a:pt x="44228" y="61008"/>
                    </a:lnTo>
                    <a:lnTo>
                      <a:pt x="44228" y="162243"/>
                    </a:lnTo>
                    <a:cubicBezTo>
                      <a:pt x="44228" y="171577"/>
                      <a:pt x="39672" y="180356"/>
                      <a:pt x="27670" y="180356"/>
                    </a:cubicBezTo>
                    <a:cubicBezTo>
                      <a:pt x="15669" y="180356"/>
                      <a:pt x="11112" y="171466"/>
                      <a:pt x="11112" y="162243"/>
                    </a:cubicBezTo>
                    <a:lnTo>
                      <a:pt x="11112" y="29448"/>
                    </a:lnTo>
                    <a:close/>
                  </a:path>
                </a:pathLst>
              </a:custGeom>
              <a:solidFill>
                <a:schemeClr val="bg1"/>
              </a:solidFill>
              <a:ln w="15875" cap="flat">
                <a:noFill/>
                <a:prstDash val="solid"/>
                <a:miter/>
              </a:ln>
            </p:spPr>
            <p:txBody>
              <a:bodyPr rtlCol="0" anchor="ctr"/>
              <a:lstStyle/>
              <a:p>
                <a:endParaRPr lang="ru-RU"/>
              </a:p>
            </p:txBody>
          </p:sp>
          <p:sp>
            <p:nvSpPr>
              <p:cNvPr id="58" name="Freeform: Shape 57">
                <a:extLst>
                  <a:ext uri="{FF2B5EF4-FFF2-40B4-BE49-F238E27FC236}">
                    <a16:creationId xmlns:a16="http://schemas.microsoft.com/office/drawing/2014/main" id="{3B7F824A-7D3C-4849-ABD4-907183AE9E5F}"/>
                  </a:ext>
                </a:extLst>
              </p:cNvPr>
              <p:cNvSpPr/>
              <p:nvPr/>
            </p:nvSpPr>
            <p:spPr>
              <a:xfrm>
                <a:off x="178389" y="3207552"/>
                <a:ext cx="555625" cy="555625"/>
              </a:xfrm>
              <a:custGeom>
                <a:avLst/>
                <a:gdLst>
                  <a:gd name="connsiteX0" fmla="*/ 12856 w 555625"/>
                  <a:gd name="connsiteY0" fmla="*/ 12856 h 555625"/>
                  <a:gd name="connsiteX1" fmla="*/ 546256 w 555625"/>
                  <a:gd name="connsiteY1" fmla="*/ 12856 h 555625"/>
                  <a:gd name="connsiteX2" fmla="*/ 546256 w 555625"/>
                  <a:gd name="connsiteY2" fmla="*/ 546256 h 555625"/>
                  <a:gd name="connsiteX3" fmla="*/ 12856 w 555625"/>
                  <a:gd name="connsiteY3" fmla="*/ 546256 h 555625"/>
                </a:gdLst>
                <a:ahLst/>
                <a:cxnLst>
                  <a:cxn ang="0">
                    <a:pos x="connsiteX0" y="connsiteY0"/>
                  </a:cxn>
                  <a:cxn ang="0">
                    <a:pos x="connsiteX1" y="connsiteY1"/>
                  </a:cxn>
                  <a:cxn ang="0">
                    <a:pos x="connsiteX2" y="connsiteY2"/>
                  </a:cxn>
                  <a:cxn ang="0">
                    <a:pos x="connsiteX3" y="connsiteY3"/>
                  </a:cxn>
                </a:cxnLst>
                <a:rect l="l" t="t" r="r" b="b"/>
                <a:pathLst>
                  <a:path w="555625" h="555625">
                    <a:moveTo>
                      <a:pt x="12856" y="12856"/>
                    </a:moveTo>
                    <a:lnTo>
                      <a:pt x="546256" y="12856"/>
                    </a:lnTo>
                    <a:lnTo>
                      <a:pt x="546256" y="546256"/>
                    </a:lnTo>
                    <a:lnTo>
                      <a:pt x="12856" y="546256"/>
                    </a:lnTo>
                    <a:close/>
                  </a:path>
                </a:pathLst>
              </a:custGeom>
              <a:noFill/>
              <a:ln w="15875" cap="rnd">
                <a:solidFill>
                  <a:schemeClr val="bg1"/>
                </a:solidFill>
                <a:prstDash val="solid"/>
                <a:round/>
              </a:ln>
            </p:spPr>
            <p:txBody>
              <a:bodyPr rtlCol="0" anchor="ctr"/>
              <a:lstStyle/>
              <a:p>
                <a:endParaRPr lang="ru-RU"/>
              </a:p>
            </p:txBody>
          </p:sp>
        </p:grpSp>
        <p:pic>
          <p:nvPicPr>
            <p:cNvPr id="55" name="Graphic 54">
              <a:extLst>
                <a:ext uri="{FF2B5EF4-FFF2-40B4-BE49-F238E27FC236}">
                  <a16:creationId xmlns:a16="http://schemas.microsoft.com/office/drawing/2014/main" id="{8E6F0850-A037-43DC-8235-333EE2DD16D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86433" y="3116763"/>
              <a:ext cx="319495" cy="394270"/>
            </a:xfrm>
            <a:prstGeom prst="rect">
              <a:avLst/>
            </a:prstGeom>
          </p:spPr>
        </p:pic>
      </p:grpSp>
      <p:grpSp>
        <p:nvGrpSpPr>
          <p:cNvPr id="59" name="Group 58">
            <a:extLst>
              <a:ext uri="{FF2B5EF4-FFF2-40B4-BE49-F238E27FC236}">
                <a16:creationId xmlns:a16="http://schemas.microsoft.com/office/drawing/2014/main" id="{0352A12A-22F7-4E5A-A61C-6247B39BB4AE}"/>
              </a:ext>
            </a:extLst>
          </p:cNvPr>
          <p:cNvGrpSpPr/>
          <p:nvPr/>
        </p:nvGrpSpPr>
        <p:grpSpPr>
          <a:xfrm>
            <a:off x="5362564" y="1639839"/>
            <a:ext cx="1685520" cy="2190424"/>
            <a:chOff x="5364133" y="1563639"/>
            <a:chExt cx="1685520" cy="2190424"/>
          </a:xfrm>
        </p:grpSpPr>
        <p:sp>
          <p:nvSpPr>
            <p:cNvPr id="60" name="Rectangle 59">
              <a:extLst>
                <a:ext uri="{FF2B5EF4-FFF2-40B4-BE49-F238E27FC236}">
                  <a16:creationId xmlns:a16="http://schemas.microsoft.com/office/drawing/2014/main" id="{08495999-0BF6-4BC2-B6C3-3286D6BB7CAD}"/>
                </a:ext>
              </a:extLst>
            </p:cNvPr>
            <p:cNvSpPr/>
            <p:nvPr/>
          </p:nvSpPr>
          <p:spPr bwMode="auto">
            <a:xfrm>
              <a:off x="5364133" y="1607610"/>
              <a:ext cx="1615268" cy="2146453"/>
            </a:xfrm>
            <a:prstGeom prst="rect">
              <a:avLst/>
            </a:prstGeom>
            <a:no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200">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61" name="TextBox 60">
              <a:extLst>
                <a:ext uri="{FF2B5EF4-FFF2-40B4-BE49-F238E27FC236}">
                  <a16:creationId xmlns:a16="http://schemas.microsoft.com/office/drawing/2014/main" id="{E395810D-DA24-4D8B-BE86-473DC3542E56}"/>
                </a:ext>
              </a:extLst>
            </p:cNvPr>
            <p:cNvSpPr txBox="1"/>
            <p:nvPr/>
          </p:nvSpPr>
          <p:spPr>
            <a:xfrm>
              <a:off x="5427503" y="1563639"/>
              <a:ext cx="604653" cy="1015663"/>
            </a:xfrm>
            <a:prstGeom prst="rect">
              <a:avLst/>
            </a:prstGeom>
          </p:spPr>
          <p:txBody>
            <a:bodyPr wrap="none" rtlCol="0" anchor="ctr">
              <a:spAutoFit/>
            </a:bodyPr>
            <a:lstStyle/>
            <a:p>
              <a:pPr algn="ctr" defTabSz="685783"/>
              <a:r>
                <a:rPr lang="en-US" sz="6000">
                  <a:solidFill>
                    <a:srgbClr val="FFFFFF"/>
                  </a:solidFill>
                  <a:latin typeface="Tahoma"/>
                </a:rPr>
                <a:t>1</a:t>
              </a:r>
              <a:endParaRPr lang="ru-RU" sz="6000">
                <a:solidFill>
                  <a:srgbClr val="FFFFFF"/>
                </a:solidFill>
                <a:latin typeface="Tahoma"/>
              </a:endParaRPr>
            </a:p>
          </p:txBody>
        </p:sp>
        <p:sp>
          <p:nvSpPr>
            <p:cNvPr id="62" name="TextBox 61">
              <a:extLst>
                <a:ext uri="{FF2B5EF4-FFF2-40B4-BE49-F238E27FC236}">
                  <a16:creationId xmlns:a16="http://schemas.microsoft.com/office/drawing/2014/main" id="{D966C884-B56C-498E-8E3B-DA871D35451F}"/>
                </a:ext>
              </a:extLst>
            </p:cNvPr>
            <p:cNvSpPr txBox="1"/>
            <p:nvPr/>
          </p:nvSpPr>
          <p:spPr>
            <a:xfrm>
              <a:off x="5383812" y="2419142"/>
              <a:ext cx="1665841" cy="276999"/>
            </a:xfrm>
            <a:prstGeom prst="rect">
              <a:avLst/>
            </a:prstGeom>
          </p:spPr>
          <p:txBody>
            <a:bodyPr wrap="none" rtlCol="0" anchor="ctr">
              <a:spAutoFit/>
            </a:bodyPr>
            <a:lstStyle/>
            <a:p>
              <a:pPr defTabSz="685783"/>
              <a:r>
                <a:rPr lang="ko-KR" altLang="en-US" sz="1200">
                  <a:solidFill>
                    <a:srgbClr val="FFFFFF"/>
                  </a:solidFill>
                  <a:latin typeface="Tahoma"/>
                </a:rPr>
                <a:t>벌은 오프라인에 보관</a:t>
              </a:r>
              <a:endParaRPr lang="ru-RU" sz="1200" dirty="0">
                <a:solidFill>
                  <a:srgbClr val="FFFFFF"/>
                </a:solidFill>
                <a:latin typeface="Tahoma"/>
              </a:endParaRPr>
            </a:p>
          </p:txBody>
        </p:sp>
        <p:grpSp>
          <p:nvGrpSpPr>
            <p:cNvPr id="63" name="Group 62">
              <a:extLst>
                <a:ext uri="{FF2B5EF4-FFF2-40B4-BE49-F238E27FC236}">
                  <a16:creationId xmlns:a16="http://schemas.microsoft.com/office/drawing/2014/main" id="{F76EE180-B1F9-44C6-920A-D5FE2BB380BF}"/>
                </a:ext>
              </a:extLst>
            </p:cNvPr>
            <p:cNvGrpSpPr/>
            <p:nvPr/>
          </p:nvGrpSpPr>
          <p:grpSpPr>
            <a:xfrm>
              <a:off x="5477261" y="3116115"/>
              <a:ext cx="596143" cy="476067"/>
              <a:chOff x="5886395" y="3116115"/>
              <a:chExt cx="596143" cy="476067"/>
            </a:xfrm>
          </p:grpSpPr>
          <p:pic>
            <p:nvPicPr>
              <p:cNvPr id="64" name="Graphic 63">
                <a:extLst>
                  <a:ext uri="{FF2B5EF4-FFF2-40B4-BE49-F238E27FC236}">
                    <a16:creationId xmlns:a16="http://schemas.microsoft.com/office/drawing/2014/main" id="{16D274C0-1603-4458-BE8F-CFD09F4CA8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6395" y="3171244"/>
                <a:ext cx="596143" cy="334677"/>
              </a:xfrm>
              <a:prstGeom prst="rect">
                <a:avLst/>
              </a:prstGeom>
            </p:spPr>
          </p:pic>
          <p:sp>
            <p:nvSpPr>
              <p:cNvPr id="65" name="Rectangle 64">
                <a:extLst>
                  <a:ext uri="{FF2B5EF4-FFF2-40B4-BE49-F238E27FC236}">
                    <a16:creationId xmlns:a16="http://schemas.microsoft.com/office/drawing/2014/main" id="{CACF4F51-9BF3-458E-B704-CDAEF221E270}"/>
                  </a:ext>
                </a:extLst>
              </p:cNvPr>
              <p:cNvSpPr/>
              <p:nvPr/>
            </p:nvSpPr>
            <p:spPr bwMode="auto">
              <a:xfrm rot="2041569">
                <a:off x="6148710" y="3116115"/>
                <a:ext cx="83344" cy="476067"/>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041981A7-3A7F-4351-8437-9FF1141DAEC7}"/>
                  </a:ext>
                </a:extLst>
              </p:cNvPr>
              <p:cNvCxnSpPr>
                <a:cxnSpLocks/>
                <a:stCxn id="65" idx="2"/>
                <a:endCxn id="65" idx="0"/>
              </p:cNvCxnSpPr>
              <p:nvPr/>
            </p:nvCxnSpPr>
            <p:spPr>
              <a:xfrm flipV="1">
                <a:off x="6057185" y="3156871"/>
                <a:ext cx="266394" cy="394555"/>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67505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1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2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nodeType="withEffect">
                                  <p:stCondLst>
                                    <p:cond delay="30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4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Miscellaneous</a:t>
            </a:r>
          </a:p>
        </p:txBody>
      </p:sp>
      <p:sp>
        <p:nvSpPr>
          <p:cNvPr id="3" name="Text Placeholder 2"/>
          <p:cNvSpPr>
            <a:spLocks noGrp="1"/>
          </p:cNvSpPr>
          <p:nvPr>
            <p:ph type="body" sz="quarter" idx="10"/>
          </p:nvPr>
        </p:nvSpPr>
        <p:spPr>
          <a:xfrm>
            <a:off x="360000" y="651896"/>
            <a:ext cx="7737529" cy="3024753"/>
          </a:xfrm>
        </p:spPr>
        <p:txBody>
          <a:bodyPr anchor="ctr"/>
          <a:lstStyle/>
          <a:p>
            <a:r>
              <a:rPr lang="en-US"/>
              <a:t>Scripts can execute on VAO connected Backup Server console, or inside the VM</a:t>
            </a:r>
          </a:p>
          <a:p>
            <a:endParaRPr lang="en-US"/>
          </a:p>
          <a:p>
            <a:r>
              <a:rPr lang="en-US"/>
              <a:t>Environments which have existing manual DR may have scripts which can be reused</a:t>
            </a:r>
          </a:p>
        </p:txBody>
      </p:sp>
    </p:spTree>
    <p:extLst>
      <p:ext uri="{BB962C8B-B14F-4D97-AF65-F5344CB8AC3E}">
        <p14:creationId xmlns:p14="http://schemas.microsoft.com/office/powerpoint/2010/main" val="21422014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Where does VAO not fit?</a:t>
            </a:r>
          </a:p>
        </p:txBody>
      </p:sp>
      <p:sp>
        <p:nvSpPr>
          <p:cNvPr id="3" name="Text Placeholder 2"/>
          <p:cNvSpPr>
            <a:spLocks noGrp="1"/>
          </p:cNvSpPr>
          <p:nvPr>
            <p:ph type="body" sz="quarter" idx="10"/>
          </p:nvPr>
        </p:nvSpPr>
        <p:spPr>
          <a:xfrm>
            <a:off x="360000" y="725449"/>
            <a:ext cx="7737529" cy="3024753"/>
          </a:xfrm>
        </p:spPr>
        <p:txBody>
          <a:bodyPr anchor="ctr"/>
          <a:lstStyle/>
          <a:p>
            <a:r>
              <a:rPr lang="en-US"/>
              <a:t>If storage based replication is used rather than Veeam backup or replication jobs, VAO will not work since it cannot see virtual machines</a:t>
            </a:r>
          </a:p>
          <a:p>
            <a:endParaRPr lang="en-US"/>
          </a:p>
          <a:p>
            <a:r>
              <a:rPr lang="en-US"/>
              <a:t>Use Veeam to replicate virtual machines or do backups</a:t>
            </a:r>
            <a:endParaRPr lang="en-US">
              <a:ea typeface="Tahoma"/>
              <a:cs typeface="Tahoma"/>
            </a:endParaRPr>
          </a:p>
        </p:txBody>
      </p:sp>
    </p:spTree>
    <p:extLst>
      <p:ext uri="{BB962C8B-B14F-4D97-AF65-F5344CB8AC3E}">
        <p14:creationId xmlns:p14="http://schemas.microsoft.com/office/powerpoint/2010/main" val="66795817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normAutofit/>
          </a:bodyPr>
          <a:lstStyle/>
          <a:p>
            <a:r>
              <a:rPr lang="en-US" sz="3600"/>
              <a:t>Common Objections</a:t>
            </a:r>
          </a:p>
        </p:txBody>
      </p:sp>
      <p:sp>
        <p:nvSpPr>
          <p:cNvPr id="3" name="Text Placeholder 2"/>
          <p:cNvSpPr>
            <a:spLocks noGrp="1"/>
          </p:cNvSpPr>
          <p:nvPr>
            <p:ph type="body" sz="quarter" idx="10"/>
          </p:nvPr>
        </p:nvSpPr>
        <p:spPr>
          <a:xfrm>
            <a:off x="360000" y="725449"/>
            <a:ext cx="7737529" cy="3539103"/>
          </a:xfrm>
        </p:spPr>
        <p:txBody>
          <a:bodyPr anchor="ctr"/>
          <a:lstStyle/>
          <a:p>
            <a:r>
              <a:rPr lang="en-US"/>
              <a:t>Virtual Labs are hard, but you only do it once!</a:t>
            </a:r>
          </a:p>
          <a:p>
            <a:endParaRPr lang="en-US"/>
          </a:p>
          <a:p>
            <a:r>
              <a:rPr lang="en-US"/>
              <a:t>I don’t need it </a:t>
            </a:r>
          </a:p>
          <a:p>
            <a:pPr marL="355540" lvl="1" indent="0">
              <a:buNone/>
            </a:pPr>
            <a:r>
              <a:rPr lang="en-US">
                <a:solidFill>
                  <a:schemeClr val="bg1"/>
                </a:solidFill>
              </a:rPr>
              <a:t>Have you tried to figure out which VM to start when?</a:t>
            </a:r>
          </a:p>
          <a:p>
            <a:pPr marL="355540" lvl="1" indent="0">
              <a:buNone/>
            </a:pPr>
            <a:r>
              <a:rPr lang="en-US">
                <a:solidFill>
                  <a:schemeClr val="bg1"/>
                </a:solidFill>
              </a:rPr>
              <a:t>How do you test safely?</a:t>
            </a:r>
          </a:p>
          <a:p>
            <a:pPr marL="355540" lvl="1" indent="0">
              <a:buNone/>
            </a:pPr>
            <a:r>
              <a:rPr lang="en-US">
                <a:solidFill>
                  <a:schemeClr val="bg1"/>
                </a:solidFill>
              </a:rPr>
              <a:t>How do you test to determine how to have the shortest outage?</a:t>
            </a:r>
          </a:p>
          <a:p>
            <a:endParaRPr lang="en-US"/>
          </a:p>
          <a:p>
            <a:r>
              <a:rPr lang="en-US"/>
              <a:t>My company is too big</a:t>
            </a:r>
          </a:p>
          <a:p>
            <a:pPr marL="355540" lvl="1" indent="0">
              <a:buNone/>
            </a:pPr>
            <a:r>
              <a:rPr lang="en-US">
                <a:solidFill>
                  <a:srgbClr val="93EB20"/>
                </a:solidFill>
              </a:rPr>
              <a:t>Start with protecting one application, and slowly grow </a:t>
            </a:r>
          </a:p>
        </p:txBody>
      </p:sp>
    </p:spTree>
    <p:extLst>
      <p:ext uri="{BB962C8B-B14F-4D97-AF65-F5344CB8AC3E}">
        <p14:creationId xmlns:p14="http://schemas.microsoft.com/office/powerpoint/2010/main" val="306638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000" y="171451"/>
            <a:ext cx="8363938" cy="553998"/>
          </a:xfrm>
        </p:spPr>
        <p:txBody>
          <a:bodyPr>
            <a:normAutofit/>
          </a:bodyPr>
          <a:lstStyle/>
          <a:p>
            <a:r>
              <a:rPr lang="en-US" sz="3600"/>
              <a:t>Links</a:t>
            </a:r>
          </a:p>
        </p:txBody>
      </p:sp>
      <p:sp>
        <p:nvSpPr>
          <p:cNvPr id="5" name="TextBox 4"/>
          <p:cNvSpPr txBox="1"/>
          <p:nvPr/>
        </p:nvSpPr>
        <p:spPr>
          <a:xfrm>
            <a:off x="360000" y="1041610"/>
            <a:ext cx="6705600" cy="400110"/>
          </a:xfrm>
          <a:prstGeom prst="rect">
            <a:avLst/>
          </a:prstGeom>
        </p:spPr>
        <p:txBody>
          <a:bodyPr wrap="square" lIns="0" rtlCol="0" anchor="ctr">
            <a:spAutoFit/>
          </a:bodyPr>
          <a:lstStyle/>
          <a:p>
            <a:r>
              <a:rPr lang="en-US" sz="2000">
                <a:solidFill>
                  <a:schemeClr val="bg1"/>
                </a:solidFill>
                <a:hlinkClick r:id="rId3">
                  <a:extLst>
                    <a:ext uri="{A12FA001-AC4F-418D-AE19-62706E023703}">
                      <ahyp:hlinkClr xmlns:ahyp="http://schemas.microsoft.com/office/drawing/2018/hyperlinkcolor" val="tx"/>
                    </a:ext>
                  </a:extLst>
                </a:hlinkClick>
              </a:rPr>
              <a:t>Preparing for Disaster Recovery Blog</a:t>
            </a:r>
            <a:endParaRPr lang="en-US" sz="2000">
              <a:solidFill>
                <a:schemeClr val="bg1"/>
              </a:solidFill>
            </a:endParaRPr>
          </a:p>
        </p:txBody>
      </p:sp>
      <p:sp>
        <p:nvSpPr>
          <p:cNvPr id="7" name="TextBox 6"/>
          <p:cNvSpPr txBox="1"/>
          <p:nvPr/>
        </p:nvSpPr>
        <p:spPr>
          <a:xfrm>
            <a:off x="360000" y="1930657"/>
            <a:ext cx="6705600" cy="400110"/>
          </a:xfrm>
          <a:prstGeom prst="rect">
            <a:avLst/>
          </a:prstGeom>
        </p:spPr>
        <p:txBody>
          <a:bodyPr wrap="square" lIns="0" rtlCol="0" anchor="ctr">
            <a:spAutoFit/>
          </a:bodyPr>
          <a:lstStyle/>
          <a:p>
            <a:r>
              <a:rPr lang="en-US" sz="2000">
                <a:solidFill>
                  <a:schemeClr val="bg1"/>
                </a:solidFill>
                <a:hlinkClick r:id="rId4">
                  <a:extLst>
                    <a:ext uri="{A12FA001-AC4F-418D-AE19-62706E023703}">
                      <ahyp:hlinkClr xmlns:ahyp="http://schemas.microsoft.com/office/drawing/2018/hyperlinkcolor" val="tx"/>
                    </a:ext>
                  </a:extLst>
                </a:hlinkClick>
              </a:rPr>
              <a:t>Setting up access to Virtual Labs</a:t>
            </a:r>
            <a:endParaRPr lang="en-US" sz="2000">
              <a:solidFill>
                <a:schemeClr val="bg1"/>
              </a:solidFill>
            </a:endParaRPr>
          </a:p>
        </p:txBody>
      </p:sp>
      <p:sp>
        <p:nvSpPr>
          <p:cNvPr id="9" name="TextBox 8"/>
          <p:cNvSpPr txBox="1"/>
          <p:nvPr/>
        </p:nvSpPr>
        <p:spPr>
          <a:xfrm>
            <a:off x="360000" y="2819704"/>
            <a:ext cx="6705600" cy="400110"/>
          </a:xfrm>
          <a:prstGeom prst="rect">
            <a:avLst/>
          </a:prstGeom>
        </p:spPr>
        <p:txBody>
          <a:bodyPr wrap="square" lIns="0" rtlCol="0" anchor="ctr">
            <a:spAutoFit/>
          </a:bodyPr>
          <a:lstStyle/>
          <a:p>
            <a:r>
              <a:rPr lang="en-US" sz="2000">
                <a:solidFill>
                  <a:schemeClr val="bg1"/>
                </a:solidFill>
                <a:hlinkClick r:id="rId5">
                  <a:extLst>
                    <a:ext uri="{A12FA001-AC4F-418D-AE19-62706E023703}">
                      <ahyp:hlinkClr xmlns:ahyp="http://schemas.microsoft.com/office/drawing/2018/hyperlinkcolor" val="tx"/>
                    </a:ext>
                  </a:extLst>
                </a:hlinkClick>
              </a:rPr>
              <a:t>Setting up </a:t>
            </a:r>
            <a:r>
              <a:rPr lang="en-US" sz="2000" err="1">
                <a:solidFill>
                  <a:schemeClr val="bg1"/>
                </a:solidFill>
                <a:hlinkClick r:id="rId5">
                  <a:extLst>
                    <a:ext uri="{A12FA001-AC4F-418D-AE19-62706E023703}">
                      <ahyp:hlinkClr xmlns:ahyp="http://schemas.microsoft.com/office/drawing/2018/hyperlinkcolor" val="tx"/>
                    </a:ext>
                  </a:extLst>
                </a:hlinkClick>
              </a:rPr>
              <a:t>SureBackup</a:t>
            </a:r>
            <a:r>
              <a:rPr lang="en-US" sz="2000">
                <a:solidFill>
                  <a:schemeClr val="bg1"/>
                </a:solidFill>
                <a:hlinkClick r:id="rId5">
                  <a:extLst>
                    <a:ext uri="{A12FA001-AC4F-418D-AE19-62706E023703}">
                      <ahyp:hlinkClr xmlns:ahyp="http://schemas.microsoft.com/office/drawing/2018/hyperlinkcolor" val="tx"/>
                    </a:ext>
                  </a:extLst>
                </a:hlinkClick>
              </a:rPr>
              <a:t> Jobs</a:t>
            </a:r>
            <a:endParaRPr lang="en-US" sz="2000">
              <a:solidFill>
                <a:schemeClr val="bg1"/>
              </a:solidFill>
            </a:endParaRPr>
          </a:p>
        </p:txBody>
      </p:sp>
      <p:sp>
        <p:nvSpPr>
          <p:cNvPr id="11" name="TextBox 10"/>
          <p:cNvSpPr txBox="1"/>
          <p:nvPr/>
        </p:nvSpPr>
        <p:spPr>
          <a:xfrm>
            <a:off x="360000" y="3708750"/>
            <a:ext cx="6705600" cy="400110"/>
          </a:xfrm>
          <a:prstGeom prst="rect">
            <a:avLst/>
          </a:prstGeom>
        </p:spPr>
        <p:txBody>
          <a:bodyPr wrap="square" lIns="0" rtlCol="0" anchor="ctr">
            <a:spAutoFit/>
          </a:bodyPr>
          <a:lstStyle/>
          <a:p>
            <a:r>
              <a:rPr lang="en-US" sz="2000">
                <a:solidFill>
                  <a:schemeClr val="bg1"/>
                </a:solidFill>
                <a:hlinkClick r:id="rId6">
                  <a:extLst>
                    <a:ext uri="{A12FA001-AC4F-418D-AE19-62706E023703}">
                      <ahyp:hlinkClr xmlns:ahyp="http://schemas.microsoft.com/office/drawing/2018/hyperlinkcolor" val="tx"/>
                    </a:ext>
                  </a:extLst>
                </a:hlinkClick>
              </a:rPr>
              <a:t>Fix Veeam-related MAC Conflict Errors</a:t>
            </a:r>
            <a:endParaRPr lang="en-US" sz="2000">
              <a:solidFill>
                <a:schemeClr val="bg1"/>
              </a:solidFill>
            </a:endParaRPr>
          </a:p>
        </p:txBody>
      </p:sp>
    </p:spTree>
    <p:extLst>
      <p:ext uri="{BB962C8B-B14F-4D97-AF65-F5344CB8AC3E}">
        <p14:creationId xmlns:p14="http://schemas.microsoft.com/office/powerpoint/2010/main" val="19746411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000" y="171451"/>
            <a:ext cx="8363938" cy="553998"/>
          </a:xfrm>
        </p:spPr>
        <p:txBody>
          <a:bodyPr>
            <a:normAutofit/>
          </a:bodyPr>
          <a:lstStyle/>
          <a:p>
            <a:r>
              <a:rPr lang="en-US" sz="3600"/>
              <a:t>Links</a:t>
            </a:r>
          </a:p>
        </p:txBody>
      </p:sp>
      <p:sp>
        <p:nvSpPr>
          <p:cNvPr id="5" name="TextBox 4"/>
          <p:cNvSpPr txBox="1"/>
          <p:nvPr/>
        </p:nvSpPr>
        <p:spPr>
          <a:xfrm>
            <a:off x="444120" y="2780308"/>
            <a:ext cx="6705600" cy="400110"/>
          </a:xfrm>
          <a:prstGeom prst="rect">
            <a:avLst/>
          </a:prstGeom>
        </p:spPr>
        <p:txBody>
          <a:bodyPr wrap="square" lIns="0" rtlCol="0" anchor="ctr">
            <a:spAutoFit/>
          </a:bodyPr>
          <a:lstStyle/>
          <a:p>
            <a:r>
              <a:rPr lang="en-US" sz="2000">
                <a:solidFill>
                  <a:schemeClr val="bg1"/>
                </a:solidFill>
                <a:hlinkClick r:id="rId3">
                  <a:extLst>
                    <a:ext uri="{A12FA001-AC4F-418D-AE19-62706E023703}">
                      <ahyp:hlinkClr xmlns:ahyp="http://schemas.microsoft.com/office/drawing/2018/hyperlinkcolor" val="tx"/>
                    </a:ext>
                  </a:extLst>
                </a:hlinkClick>
              </a:rPr>
              <a:t>My VAO technical articles</a:t>
            </a:r>
            <a:endParaRPr lang="en-US" sz="2000">
              <a:solidFill>
                <a:schemeClr val="bg1"/>
              </a:solidFill>
            </a:endParaRPr>
          </a:p>
        </p:txBody>
      </p:sp>
      <p:sp>
        <p:nvSpPr>
          <p:cNvPr id="12" name="TextBox 11"/>
          <p:cNvSpPr txBox="1"/>
          <p:nvPr/>
        </p:nvSpPr>
        <p:spPr>
          <a:xfrm>
            <a:off x="395288" y="1059140"/>
            <a:ext cx="6705600" cy="400110"/>
          </a:xfrm>
          <a:prstGeom prst="rect">
            <a:avLst/>
          </a:prstGeom>
        </p:spPr>
        <p:txBody>
          <a:bodyPr wrap="square" lIns="0" rtlCol="0" anchor="ctr">
            <a:spAutoFit/>
          </a:bodyPr>
          <a:lstStyle/>
          <a:p>
            <a:r>
              <a:rPr lang="en-US" sz="2000">
                <a:solidFill>
                  <a:schemeClr val="bg1"/>
                </a:solidFill>
                <a:hlinkClick r:id="rId4">
                  <a:extLst>
                    <a:ext uri="{A12FA001-AC4F-418D-AE19-62706E023703}">
                      <ahyp:hlinkClr xmlns:ahyp="http://schemas.microsoft.com/office/drawing/2018/hyperlinkcolor" val="tx"/>
                    </a:ext>
                  </a:extLst>
                </a:hlinkClick>
              </a:rPr>
              <a:t>In-guest scripts </a:t>
            </a:r>
            <a:r>
              <a:rPr lang="mr-IN" sz="2000">
                <a:solidFill>
                  <a:schemeClr val="bg1"/>
                </a:solidFill>
                <a:hlinkClick r:id="rId4">
                  <a:extLst>
                    <a:ext uri="{A12FA001-AC4F-418D-AE19-62706E023703}">
                      <ahyp:hlinkClr xmlns:ahyp="http://schemas.microsoft.com/office/drawing/2018/hyperlinkcolor" val="tx"/>
                    </a:ext>
                  </a:extLst>
                </a:hlinkClick>
              </a:rPr>
              <a:t>–</a:t>
            </a:r>
            <a:r>
              <a:rPr lang="en-US" sz="2000">
                <a:solidFill>
                  <a:schemeClr val="bg1"/>
                </a:solidFill>
                <a:hlinkClick r:id="rId4">
                  <a:extLst>
                    <a:ext uri="{A12FA001-AC4F-418D-AE19-62706E023703}">
                      <ahyp:hlinkClr xmlns:ahyp="http://schemas.microsoft.com/office/drawing/2018/hyperlinkcolor" val="tx"/>
                    </a:ext>
                  </a:extLst>
                </a:hlinkClick>
              </a:rPr>
              <a:t> advanced</a:t>
            </a:r>
            <a:endParaRPr lang="en-US" sz="2000">
              <a:solidFill>
                <a:schemeClr val="bg1"/>
              </a:solidFill>
            </a:endParaRPr>
          </a:p>
        </p:txBody>
      </p:sp>
      <p:sp>
        <p:nvSpPr>
          <p:cNvPr id="9" name="TextBox 8"/>
          <p:cNvSpPr txBox="1"/>
          <p:nvPr/>
        </p:nvSpPr>
        <p:spPr>
          <a:xfrm>
            <a:off x="444120" y="1919724"/>
            <a:ext cx="6705600" cy="400110"/>
          </a:xfrm>
          <a:prstGeom prst="rect">
            <a:avLst/>
          </a:prstGeom>
        </p:spPr>
        <p:txBody>
          <a:bodyPr wrap="square" lIns="0" rtlCol="0" anchor="ctr">
            <a:spAutoFit/>
          </a:bodyPr>
          <a:lstStyle/>
          <a:p>
            <a:r>
              <a:rPr lang="en-US" sz="2000">
                <a:solidFill>
                  <a:schemeClr val="bg1"/>
                </a:solidFill>
                <a:hlinkClick r:id="rId5">
                  <a:extLst>
                    <a:ext uri="{A12FA001-AC4F-418D-AE19-62706E023703}">
                      <ahyp:hlinkClr xmlns:ahyp="http://schemas.microsoft.com/office/drawing/2018/hyperlinkcolor" val="tx"/>
                    </a:ext>
                  </a:extLst>
                </a:hlinkClick>
              </a:rPr>
              <a:t>In-guest scripts </a:t>
            </a:r>
            <a:r>
              <a:rPr lang="mr-IN" sz="2000">
                <a:solidFill>
                  <a:schemeClr val="bg1"/>
                </a:solidFill>
                <a:hlinkClick r:id="rId5">
                  <a:extLst>
                    <a:ext uri="{A12FA001-AC4F-418D-AE19-62706E023703}">
                      <ahyp:hlinkClr xmlns:ahyp="http://schemas.microsoft.com/office/drawing/2018/hyperlinkcolor" val="tx"/>
                    </a:ext>
                  </a:extLst>
                </a:hlinkClick>
              </a:rPr>
              <a:t>–</a:t>
            </a:r>
            <a:r>
              <a:rPr lang="en-US" sz="2000">
                <a:solidFill>
                  <a:schemeClr val="bg1"/>
                </a:solidFill>
                <a:hlinkClick r:id="rId5">
                  <a:extLst>
                    <a:ext uri="{A12FA001-AC4F-418D-AE19-62706E023703}">
                      <ahyp:hlinkClr xmlns:ahyp="http://schemas.microsoft.com/office/drawing/2018/hyperlinkcolor" val="tx"/>
                    </a:ext>
                  </a:extLst>
                </a:hlinkClick>
              </a:rPr>
              <a:t> intro</a:t>
            </a:r>
            <a:endParaRPr lang="en-US" sz="2000">
              <a:solidFill>
                <a:schemeClr val="bg1"/>
              </a:solidFill>
            </a:endParaRPr>
          </a:p>
        </p:txBody>
      </p:sp>
    </p:spTree>
    <p:extLst>
      <p:ext uri="{BB962C8B-B14F-4D97-AF65-F5344CB8AC3E}">
        <p14:creationId xmlns:p14="http://schemas.microsoft.com/office/powerpoint/2010/main" val="120125529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000" y="171451"/>
            <a:ext cx="8363938" cy="553998"/>
          </a:xfrm>
        </p:spPr>
        <p:txBody>
          <a:bodyPr>
            <a:normAutofit/>
          </a:bodyPr>
          <a:lstStyle/>
          <a:p>
            <a:r>
              <a:rPr lang="en-US" sz="3600"/>
              <a:t>Summary</a:t>
            </a:r>
          </a:p>
        </p:txBody>
      </p:sp>
      <p:sp>
        <p:nvSpPr>
          <p:cNvPr id="4" name="Rectangle: Rounded Corners 45"/>
          <p:cNvSpPr/>
          <p:nvPr/>
        </p:nvSpPr>
        <p:spPr>
          <a:xfrm>
            <a:off x="371617" y="1244538"/>
            <a:ext cx="737471" cy="737471"/>
          </a:xfrm>
          <a:prstGeom prst="rect">
            <a:avLst/>
          </a:prstGeom>
          <a:solidFill>
            <a:srgbClr val="003738"/>
          </a:solidFill>
          <a:ln w="12700">
            <a:solidFill>
              <a:srgbClr val="93E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rgbClr val="93EB20"/>
              </a:solidFill>
            </a:endParaRPr>
          </a:p>
        </p:txBody>
      </p:sp>
      <p:sp>
        <p:nvSpPr>
          <p:cNvPr id="5" name="Rectangle 4"/>
          <p:cNvSpPr/>
          <p:nvPr/>
        </p:nvSpPr>
        <p:spPr>
          <a:xfrm>
            <a:off x="1166979" y="1285791"/>
            <a:ext cx="2998669" cy="646331"/>
          </a:xfrm>
          <a:prstGeom prst="rect">
            <a:avLst/>
          </a:prstGeom>
        </p:spPr>
        <p:txBody>
          <a:bodyPr wrap="square">
            <a:spAutoFit/>
          </a:bodyPr>
          <a:lstStyle/>
          <a:p>
            <a:r>
              <a:rPr lang="en-US" altLang="ko-KR" sz="1200" dirty="0">
                <a:solidFill>
                  <a:schemeClr val="bg1"/>
                </a:solidFill>
              </a:rPr>
              <a:t>Veeam Availability Orchestrator</a:t>
            </a:r>
            <a:r>
              <a:rPr lang="ko-KR" altLang="en-US" sz="1200" dirty="0">
                <a:solidFill>
                  <a:schemeClr val="bg1"/>
                </a:solidFill>
              </a:rPr>
              <a:t>는 복제 또는 백업된 가상 </a:t>
            </a:r>
            <a:r>
              <a:rPr lang="ko-KR" altLang="en-US" sz="1200" dirty="0" err="1">
                <a:solidFill>
                  <a:schemeClr val="bg1"/>
                </a:solidFill>
              </a:rPr>
              <a:t>머신의</a:t>
            </a:r>
            <a:r>
              <a:rPr lang="ko-KR" altLang="en-US" sz="1200" dirty="0">
                <a:solidFill>
                  <a:schemeClr val="bg1"/>
                </a:solidFill>
              </a:rPr>
              <a:t> 복구를 조정하여 애플리케이션을 복구합니다</a:t>
            </a:r>
            <a:r>
              <a:rPr lang="en-US" altLang="ko-KR" sz="1200" dirty="0">
                <a:solidFill>
                  <a:schemeClr val="bg1"/>
                </a:solidFill>
              </a:rPr>
              <a:t>.</a:t>
            </a:r>
            <a:endParaRPr lang="en-US" sz="1200" dirty="0">
              <a:solidFill>
                <a:schemeClr val="bg1"/>
              </a:solidFill>
            </a:endParaRPr>
          </a:p>
        </p:txBody>
      </p:sp>
      <p:sp>
        <p:nvSpPr>
          <p:cNvPr id="6" name="Rectangle: Rounded Corners 48"/>
          <p:cNvSpPr/>
          <p:nvPr/>
        </p:nvSpPr>
        <p:spPr>
          <a:xfrm>
            <a:off x="360000" y="2312105"/>
            <a:ext cx="737471" cy="737471"/>
          </a:xfrm>
          <a:prstGeom prst="rect">
            <a:avLst/>
          </a:prstGeom>
          <a:solidFill>
            <a:srgbClr val="003738"/>
          </a:solidFill>
          <a:ln w="12700">
            <a:solidFill>
              <a:srgbClr val="93E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rgbClr val="93EB20"/>
              </a:solidFill>
            </a:endParaRPr>
          </a:p>
        </p:txBody>
      </p:sp>
      <p:sp>
        <p:nvSpPr>
          <p:cNvPr id="7" name="Rectangle: Rounded Corners 51"/>
          <p:cNvSpPr/>
          <p:nvPr/>
        </p:nvSpPr>
        <p:spPr>
          <a:xfrm>
            <a:off x="360000" y="3354929"/>
            <a:ext cx="737471" cy="737471"/>
          </a:xfrm>
          <a:prstGeom prst="rect">
            <a:avLst/>
          </a:prstGeom>
          <a:solidFill>
            <a:srgbClr val="003738"/>
          </a:solidFill>
          <a:ln w="12700">
            <a:solidFill>
              <a:srgbClr val="93E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rgbClr val="93EB20"/>
              </a:solidFill>
            </a:endParaRPr>
          </a:p>
        </p:txBody>
      </p:sp>
      <p:sp>
        <p:nvSpPr>
          <p:cNvPr id="8" name="Rectangle: Rounded Corners 54"/>
          <p:cNvSpPr/>
          <p:nvPr/>
        </p:nvSpPr>
        <p:spPr>
          <a:xfrm>
            <a:off x="4771776" y="1268247"/>
            <a:ext cx="737471" cy="737471"/>
          </a:xfrm>
          <a:prstGeom prst="rect">
            <a:avLst/>
          </a:prstGeom>
          <a:solidFill>
            <a:srgbClr val="003738"/>
          </a:solidFill>
          <a:ln w="12700">
            <a:solidFill>
              <a:srgbClr val="93E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rgbClr val="93EB20"/>
              </a:solidFill>
            </a:endParaRPr>
          </a:p>
        </p:txBody>
      </p:sp>
      <p:sp>
        <p:nvSpPr>
          <p:cNvPr id="9" name="Rectangle: Rounded Corners 57"/>
          <p:cNvSpPr/>
          <p:nvPr/>
        </p:nvSpPr>
        <p:spPr>
          <a:xfrm>
            <a:off x="4789176" y="2312105"/>
            <a:ext cx="737471" cy="737471"/>
          </a:xfrm>
          <a:prstGeom prst="rect">
            <a:avLst/>
          </a:prstGeom>
          <a:solidFill>
            <a:srgbClr val="003738"/>
          </a:solidFill>
          <a:ln w="12700">
            <a:solidFill>
              <a:srgbClr val="93EB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rgbClr val="93EB20"/>
              </a:solidFill>
            </a:endParaRPr>
          </a:p>
        </p:txBody>
      </p:sp>
      <p:sp>
        <p:nvSpPr>
          <p:cNvPr id="17" name="Rectangle 16"/>
          <p:cNvSpPr/>
          <p:nvPr/>
        </p:nvSpPr>
        <p:spPr>
          <a:xfrm>
            <a:off x="1166979" y="2357674"/>
            <a:ext cx="2998669" cy="646331"/>
          </a:xfrm>
          <a:prstGeom prst="rect">
            <a:avLst/>
          </a:prstGeom>
        </p:spPr>
        <p:txBody>
          <a:bodyPr wrap="square">
            <a:spAutoFit/>
          </a:bodyPr>
          <a:lstStyle/>
          <a:p>
            <a:r>
              <a:rPr lang="en-US" altLang="ko-KR" sz="1200" dirty="0">
                <a:solidFill>
                  <a:schemeClr val="bg1"/>
                </a:solidFill>
              </a:rPr>
              <a:t>Veeam Availability Orchestrator</a:t>
            </a:r>
            <a:r>
              <a:rPr lang="ko-KR" altLang="en-US" sz="1200" dirty="0">
                <a:solidFill>
                  <a:schemeClr val="bg1"/>
                </a:solidFill>
              </a:rPr>
              <a:t>로 통합 서비스 계획을 문서화하고 테스트 할 수 있습니다</a:t>
            </a:r>
            <a:r>
              <a:rPr lang="en-US" altLang="ko-KR" sz="1200" dirty="0">
                <a:solidFill>
                  <a:schemeClr val="bg1"/>
                </a:solidFill>
              </a:rPr>
              <a:t>.</a:t>
            </a:r>
            <a:endParaRPr lang="en-US" sz="1200" dirty="0">
              <a:solidFill>
                <a:schemeClr val="bg1"/>
              </a:solidFill>
            </a:endParaRPr>
          </a:p>
        </p:txBody>
      </p:sp>
      <p:sp>
        <p:nvSpPr>
          <p:cNvPr id="18" name="Rectangle 17"/>
          <p:cNvSpPr/>
          <p:nvPr/>
        </p:nvSpPr>
        <p:spPr>
          <a:xfrm>
            <a:off x="1166979" y="3309550"/>
            <a:ext cx="2998669" cy="830997"/>
          </a:xfrm>
          <a:prstGeom prst="rect">
            <a:avLst/>
          </a:prstGeom>
        </p:spPr>
        <p:txBody>
          <a:bodyPr wrap="square">
            <a:spAutoFit/>
          </a:bodyPr>
          <a:lstStyle/>
          <a:p>
            <a:r>
              <a:rPr lang="ko-KR" altLang="en-US" sz="1200" dirty="0">
                <a:solidFill>
                  <a:schemeClr val="bg1"/>
                </a:solidFill>
              </a:rPr>
              <a:t>임원 및 이해 관계자 서명을 위해 준비된 </a:t>
            </a:r>
            <a:r>
              <a:rPr lang="en-US" altLang="ko-KR" sz="1200" dirty="0">
                <a:solidFill>
                  <a:schemeClr val="bg1"/>
                </a:solidFill>
              </a:rPr>
              <a:t>DR </a:t>
            </a:r>
            <a:r>
              <a:rPr lang="ko-KR" altLang="en-US" sz="1200" dirty="0" err="1">
                <a:solidFill>
                  <a:schemeClr val="bg1"/>
                </a:solidFill>
              </a:rPr>
              <a:t>계획서을</a:t>
            </a:r>
            <a:r>
              <a:rPr lang="ko-KR" altLang="en-US" sz="1200" dirty="0">
                <a:solidFill>
                  <a:schemeClr val="bg1"/>
                </a:solidFill>
              </a:rPr>
              <a:t> 자동으로 작성</a:t>
            </a:r>
            <a:r>
              <a:rPr lang="en-US" altLang="ko-KR" sz="1200" dirty="0">
                <a:solidFill>
                  <a:schemeClr val="bg1"/>
                </a:solidFill>
              </a:rPr>
              <a:t>, </a:t>
            </a:r>
            <a:r>
              <a:rPr lang="ko-KR" altLang="en-US" sz="1200" dirty="0">
                <a:solidFill>
                  <a:schemeClr val="bg1"/>
                </a:solidFill>
              </a:rPr>
              <a:t>문서화 및 테스트하여 업계 규정 및 감사 준수를 입증합니다</a:t>
            </a:r>
            <a:r>
              <a:rPr lang="en-US" altLang="ko-KR" sz="1200" dirty="0">
                <a:solidFill>
                  <a:schemeClr val="bg1"/>
                </a:solidFill>
              </a:rPr>
              <a:t>.</a:t>
            </a:r>
            <a:endParaRPr lang="en-US" sz="1200" dirty="0">
              <a:solidFill>
                <a:schemeClr val="bg1"/>
              </a:solidFill>
            </a:endParaRPr>
          </a:p>
        </p:txBody>
      </p:sp>
      <p:sp>
        <p:nvSpPr>
          <p:cNvPr id="19" name="Rectangle 18"/>
          <p:cNvSpPr/>
          <p:nvPr/>
        </p:nvSpPr>
        <p:spPr>
          <a:xfrm>
            <a:off x="5656542" y="1409509"/>
            <a:ext cx="2998669" cy="646331"/>
          </a:xfrm>
          <a:prstGeom prst="rect">
            <a:avLst/>
          </a:prstGeom>
        </p:spPr>
        <p:txBody>
          <a:bodyPr wrap="square">
            <a:spAutoFit/>
          </a:bodyPr>
          <a:lstStyle/>
          <a:p>
            <a:pPr defTabSz="914076" fontAlgn="base">
              <a:spcBef>
                <a:spcPct val="0"/>
              </a:spcBef>
              <a:spcAft>
                <a:spcPct val="0"/>
              </a:spcAft>
            </a:pPr>
            <a:r>
              <a:rPr lang="ko-KR" altLang="en-US" sz="1200" dirty="0">
                <a:solidFill>
                  <a:schemeClr val="bg1"/>
                </a:solidFill>
              </a:rPr>
              <a:t>전체 감사 추적으로 자동 또는 수동 테스트를 정기적으로 완료 할 수 있습니다</a:t>
            </a:r>
            <a:r>
              <a:rPr lang="en-US" altLang="ko-KR" sz="1200" dirty="0">
                <a:solidFill>
                  <a:schemeClr val="bg1"/>
                </a:solidFill>
              </a:rPr>
              <a:t>.</a:t>
            </a:r>
            <a:endParaRPr lang="en-US" sz="1200" dirty="0">
              <a:solidFill>
                <a:schemeClr val="bg1"/>
              </a:solidFill>
              <a:ea typeface="Tahoma" panose="020B0604030504040204" pitchFamily="34" charset="0"/>
              <a:cs typeface="Tahoma" panose="020B0604030504040204" pitchFamily="34" charset="0"/>
            </a:endParaRPr>
          </a:p>
        </p:txBody>
      </p:sp>
      <p:sp>
        <p:nvSpPr>
          <p:cNvPr id="20" name="Rectangle 19"/>
          <p:cNvSpPr/>
          <p:nvPr/>
        </p:nvSpPr>
        <p:spPr>
          <a:xfrm>
            <a:off x="5656542" y="2453366"/>
            <a:ext cx="2998669" cy="461665"/>
          </a:xfrm>
          <a:prstGeom prst="rect">
            <a:avLst/>
          </a:prstGeom>
        </p:spPr>
        <p:txBody>
          <a:bodyPr wrap="square">
            <a:spAutoFit/>
          </a:bodyPr>
          <a:lstStyle/>
          <a:p>
            <a:r>
              <a:rPr lang="ko-KR" altLang="en-US" sz="1200" dirty="0">
                <a:solidFill>
                  <a:schemeClr val="bg1"/>
                </a:solidFill>
              </a:rPr>
              <a:t>구성 변경 시 자동으로 보고서를 작성합니다</a:t>
            </a:r>
            <a:r>
              <a:rPr lang="en-US" altLang="ko-KR" sz="1200" dirty="0">
                <a:solidFill>
                  <a:schemeClr val="bg1"/>
                </a:solidFill>
              </a:rPr>
              <a:t>.</a:t>
            </a:r>
            <a:endParaRPr lang="ru-RU" sz="1200" dirty="0">
              <a:solidFill>
                <a:schemeClr val="bg1"/>
              </a:solidFill>
            </a:endParaRPr>
          </a:p>
        </p:txBody>
      </p:sp>
      <p:sp>
        <p:nvSpPr>
          <p:cNvPr id="22" name="Rectangle 21"/>
          <p:cNvSpPr/>
          <p:nvPr/>
        </p:nvSpPr>
        <p:spPr>
          <a:xfrm>
            <a:off x="370914" y="1380652"/>
            <a:ext cx="726557" cy="461665"/>
          </a:xfrm>
          <a:prstGeom prst="rect">
            <a:avLst/>
          </a:prstGeom>
        </p:spPr>
        <p:txBody>
          <a:bodyPr wrap="square">
            <a:spAutoFit/>
          </a:bodyPr>
          <a:lstStyle/>
          <a:p>
            <a:pPr algn="ctr"/>
            <a:r>
              <a:rPr lang="en-US" sz="2400" b="1">
                <a:solidFill>
                  <a:srgbClr val="93EB20"/>
                </a:solidFill>
              </a:rPr>
              <a:t>1</a:t>
            </a:r>
          </a:p>
        </p:txBody>
      </p:sp>
      <p:sp>
        <p:nvSpPr>
          <p:cNvPr id="23" name="Rectangle 22"/>
          <p:cNvSpPr/>
          <p:nvPr/>
        </p:nvSpPr>
        <p:spPr>
          <a:xfrm>
            <a:off x="364422" y="2450005"/>
            <a:ext cx="726557" cy="461665"/>
          </a:xfrm>
          <a:prstGeom prst="rect">
            <a:avLst/>
          </a:prstGeom>
        </p:spPr>
        <p:txBody>
          <a:bodyPr wrap="square">
            <a:spAutoFit/>
          </a:bodyPr>
          <a:lstStyle/>
          <a:p>
            <a:pPr algn="ctr"/>
            <a:r>
              <a:rPr lang="en-US" sz="2400" b="1">
                <a:solidFill>
                  <a:srgbClr val="93EB20"/>
                </a:solidFill>
              </a:rPr>
              <a:t>2</a:t>
            </a:r>
          </a:p>
        </p:txBody>
      </p:sp>
      <p:sp>
        <p:nvSpPr>
          <p:cNvPr id="24" name="Rectangle 23"/>
          <p:cNvSpPr/>
          <p:nvPr/>
        </p:nvSpPr>
        <p:spPr>
          <a:xfrm>
            <a:off x="360000" y="3492829"/>
            <a:ext cx="726557" cy="461665"/>
          </a:xfrm>
          <a:prstGeom prst="rect">
            <a:avLst/>
          </a:prstGeom>
        </p:spPr>
        <p:txBody>
          <a:bodyPr wrap="square">
            <a:spAutoFit/>
          </a:bodyPr>
          <a:lstStyle/>
          <a:p>
            <a:pPr algn="ctr"/>
            <a:r>
              <a:rPr lang="en-US" sz="2400" b="1">
                <a:solidFill>
                  <a:srgbClr val="93EB20"/>
                </a:solidFill>
              </a:rPr>
              <a:t>3</a:t>
            </a:r>
          </a:p>
        </p:txBody>
      </p:sp>
      <p:sp>
        <p:nvSpPr>
          <p:cNvPr id="25" name="Rectangle 24"/>
          <p:cNvSpPr/>
          <p:nvPr/>
        </p:nvSpPr>
        <p:spPr>
          <a:xfrm>
            <a:off x="4781983" y="1406148"/>
            <a:ext cx="726557" cy="461665"/>
          </a:xfrm>
          <a:prstGeom prst="rect">
            <a:avLst/>
          </a:prstGeom>
        </p:spPr>
        <p:txBody>
          <a:bodyPr wrap="square">
            <a:spAutoFit/>
          </a:bodyPr>
          <a:lstStyle/>
          <a:p>
            <a:pPr algn="ctr"/>
            <a:r>
              <a:rPr lang="en-US" sz="2400" b="1">
                <a:solidFill>
                  <a:srgbClr val="93EB20"/>
                </a:solidFill>
              </a:rPr>
              <a:t>4</a:t>
            </a:r>
          </a:p>
        </p:txBody>
      </p:sp>
      <p:sp>
        <p:nvSpPr>
          <p:cNvPr id="26" name="Rectangle 25"/>
          <p:cNvSpPr/>
          <p:nvPr/>
        </p:nvSpPr>
        <p:spPr>
          <a:xfrm>
            <a:off x="4790016" y="2447959"/>
            <a:ext cx="726557" cy="461665"/>
          </a:xfrm>
          <a:prstGeom prst="rect">
            <a:avLst/>
          </a:prstGeom>
        </p:spPr>
        <p:txBody>
          <a:bodyPr wrap="square">
            <a:spAutoFit/>
          </a:bodyPr>
          <a:lstStyle/>
          <a:p>
            <a:pPr algn="ctr"/>
            <a:r>
              <a:rPr lang="en-US" sz="2400" b="1">
                <a:solidFill>
                  <a:srgbClr val="93EB20"/>
                </a:solidFill>
              </a:rPr>
              <a:t>5</a:t>
            </a:r>
          </a:p>
        </p:txBody>
      </p:sp>
    </p:spTree>
    <p:extLst>
      <p:ext uri="{BB962C8B-B14F-4D97-AF65-F5344CB8AC3E}">
        <p14:creationId xmlns:p14="http://schemas.microsoft.com/office/powerpoint/2010/main" val="13288994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B7DEA-5F34-4F97-8DD4-C0EF72B0B2DC}"/>
              </a:ext>
            </a:extLst>
          </p:cNvPr>
          <p:cNvSpPr>
            <a:spLocks noGrp="1"/>
          </p:cNvSpPr>
          <p:nvPr>
            <p:ph type="title"/>
          </p:nvPr>
        </p:nvSpPr>
        <p:spPr/>
        <p:txBody>
          <a:bodyPr/>
          <a:lstStyle/>
          <a:p>
            <a:r>
              <a:rPr lang="en-US" sz="3600" dirty="0"/>
              <a:t>3-2-1-1-0 </a:t>
            </a:r>
            <a:r>
              <a:rPr lang="ko-KR" altLang="en-US" dirty="0"/>
              <a:t>규칙</a:t>
            </a:r>
            <a:r>
              <a:rPr lang="en-US" sz="3600" dirty="0"/>
              <a:t>, </a:t>
            </a:r>
            <a:r>
              <a:rPr lang="ko-KR" altLang="en-US" sz="3600" dirty="0"/>
              <a:t>재해복구 대비 가능</a:t>
            </a:r>
            <a:r>
              <a:rPr lang="en-US" sz="3600" dirty="0"/>
              <a:t>?</a:t>
            </a:r>
            <a:endParaRPr lang="en-NL" sz="3600" dirty="0"/>
          </a:p>
        </p:txBody>
      </p:sp>
      <p:sp>
        <p:nvSpPr>
          <p:cNvPr id="3" name="Text Placeholder 2">
            <a:extLst>
              <a:ext uri="{FF2B5EF4-FFF2-40B4-BE49-F238E27FC236}">
                <a16:creationId xmlns:a16="http://schemas.microsoft.com/office/drawing/2014/main" id="{AC3559C9-C8AB-4701-9D34-42377E55A9EA}"/>
              </a:ext>
            </a:extLst>
          </p:cNvPr>
          <p:cNvSpPr>
            <a:spLocks noGrp="1"/>
          </p:cNvSpPr>
          <p:nvPr>
            <p:ph type="body" sz="quarter" idx="11"/>
          </p:nvPr>
        </p:nvSpPr>
        <p:spPr>
          <a:xfrm>
            <a:off x="389335" y="1021557"/>
            <a:ext cx="8364140" cy="2769989"/>
          </a:xfrm>
        </p:spPr>
        <p:txBody>
          <a:bodyPr>
            <a:normAutofit/>
          </a:bodyPr>
          <a:lstStyle/>
          <a:p>
            <a:r>
              <a:rPr lang="en-US" sz="1800" dirty="0"/>
              <a:t>3-2-1-1-0 </a:t>
            </a:r>
            <a:r>
              <a:rPr lang="ko-KR" altLang="en-US" sz="1800" dirty="0"/>
              <a:t>규칙을 준수하기 위해 무엇을 하고 계십니까</a:t>
            </a:r>
            <a:r>
              <a:rPr lang="en-US" sz="1800" dirty="0"/>
              <a:t>?</a:t>
            </a:r>
          </a:p>
          <a:p>
            <a:endParaRPr lang="en-US" sz="1800" dirty="0"/>
          </a:p>
          <a:p>
            <a:r>
              <a:rPr lang="en-US" sz="1800" dirty="0"/>
              <a:t>DR</a:t>
            </a:r>
            <a:r>
              <a:rPr lang="ko-KR" altLang="en-US" sz="1800" dirty="0"/>
              <a:t> 수행을 위해 어떤 제품들을 가지고 계십니까</a:t>
            </a:r>
            <a:r>
              <a:rPr lang="en-US" altLang="ko-KR" sz="1800" dirty="0"/>
              <a:t>?</a:t>
            </a:r>
            <a:endParaRPr lang="en-US" sz="1800" dirty="0"/>
          </a:p>
          <a:p>
            <a:endParaRPr lang="en-US" sz="1800" dirty="0"/>
          </a:p>
          <a:p>
            <a:r>
              <a:rPr lang="ko-KR" altLang="en-US" sz="1800" dirty="0"/>
              <a:t>정확히 복구가 얼마나 오래 걸리는지 말할 수 있습니까</a:t>
            </a:r>
            <a:r>
              <a:rPr lang="en-US" altLang="ko-KR" sz="1800" dirty="0"/>
              <a:t>?</a:t>
            </a:r>
            <a:endParaRPr lang="en-US" sz="1800" dirty="0"/>
          </a:p>
          <a:p>
            <a:endParaRPr lang="en-US" sz="1800" dirty="0"/>
          </a:p>
          <a:p>
            <a:r>
              <a:rPr lang="ko-KR" altLang="en-US" sz="1800" dirty="0"/>
              <a:t>어느 곳에 복구를 해야 하는지 말할 수 있습니까</a:t>
            </a:r>
            <a:r>
              <a:rPr lang="en-US" altLang="ko-KR" sz="1800" dirty="0"/>
              <a:t>?</a:t>
            </a:r>
          </a:p>
          <a:p>
            <a:endParaRPr lang="en-US" sz="1800" dirty="0"/>
          </a:p>
          <a:p>
            <a:r>
              <a:rPr lang="ko-KR" altLang="en-US" sz="1800" dirty="0"/>
              <a:t>복구 절차에 대해서 정확히 말할 수 있습니까</a:t>
            </a:r>
            <a:r>
              <a:rPr lang="en-US" altLang="ko-KR" sz="1800" dirty="0"/>
              <a:t>?</a:t>
            </a:r>
            <a:endParaRPr lang="en-US" sz="1800" dirty="0"/>
          </a:p>
        </p:txBody>
      </p:sp>
    </p:spTree>
    <p:extLst>
      <p:ext uri="{BB962C8B-B14F-4D97-AF65-F5344CB8AC3E}">
        <p14:creationId xmlns:p14="http://schemas.microsoft.com/office/powerpoint/2010/main" val="872611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D27E-7492-43AD-9740-7049453BE440}"/>
              </a:ext>
            </a:extLst>
          </p:cNvPr>
          <p:cNvSpPr>
            <a:spLocks noGrp="1"/>
          </p:cNvSpPr>
          <p:nvPr>
            <p:ph type="title"/>
          </p:nvPr>
        </p:nvSpPr>
        <p:spPr>
          <a:xfrm>
            <a:off x="360000" y="171451"/>
            <a:ext cx="8363938" cy="553998"/>
          </a:xfrm>
        </p:spPr>
        <p:txBody>
          <a:bodyPr>
            <a:normAutofit/>
          </a:bodyPr>
          <a:lstStyle/>
          <a:p>
            <a:r>
              <a:rPr lang="ko-KR" altLang="en-US" sz="3600"/>
              <a:t>재해 복구</a:t>
            </a:r>
            <a:endParaRPr lang="en-NL" sz="3600" dirty="0"/>
          </a:p>
        </p:txBody>
      </p:sp>
      <p:sp>
        <p:nvSpPr>
          <p:cNvPr id="3" name="Text Placeholder 2">
            <a:extLst>
              <a:ext uri="{FF2B5EF4-FFF2-40B4-BE49-F238E27FC236}">
                <a16:creationId xmlns:a16="http://schemas.microsoft.com/office/drawing/2014/main" id="{4A645B61-4576-4C9E-9083-9F0149146F92}"/>
              </a:ext>
            </a:extLst>
          </p:cNvPr>
          <p:cNvSpPr>
            <a:spLocks noGrp="1"/>
          </p:cNvSpPr>
          <p:nvPr>
            <p:ph type="body" sz="quarter" idx="11"/>
          </p:nvPr>
        </p:nvSpPr>
        <p:spPr>
          <a:xfrm>
            <a:off x="389335" y="1021557"/>
            <a:ext cx="8364140" cy="1938992"/>
          </a:xfrm>
        </p:spPr>
        <p:txBody>
          <a:bodyPr/>
          <a:lstStyle/>
          <a:p>
            <a:r>
              <a:rPr lang="ko-KR" altLang="en-US" sz="1800" dirty="0"/>
              <a:t>비즈니스는 데이터에 의존</a:t>
            </a:r>
          </a:p>
          <a:p>
            <a:endParaRPr lang="ko-KR" altLang="en-US" sz="1800" dirty="0"/>
          </a:p>
          <a:p>
            <a:r>
              <a:rPr lang="ko-KR" altLang="en-US" sz="1800" dirty="0"/>
              <a:t>재해 복구는 비즈니스 프로세스에 의존</a:t>
            </a:r>
          </a:p>
          <a:p>
            <a:endParaRPr lang="ko-KR" altLang="en-US" sz="1800" dirty="0"/>
          </a:p>
          <a:p>
            <a:r>
              <a:rPr lang="ko-KR" altLang="en-US" sz="1800" dirty="0"/>
              <a:t>재해 발생 후 데이터 가용성이 복구의 핵심입니다</a:t>
            </a:r>
          </a:p>
          <a:p>
            <a:endParaRPr lang="ko-KR" altLang="en-US" sz="1800" dirty="0"/>
          </a:p>
          <a:p>
            <a:r>
              <a:rPr lang="en-US" altLang="ko-KR" sz="1800" dirty="0"/>
              <a:t>3-2-1-1-0 </a:t>
            </a:r>
            <a:r>
              <a:rPr lang="ko-KR" altLang="en-US" sz="1800" dirty="0"/>
              <a:t>규칙 준수는 좋은 출발이지만 마무리는 아닙니다</a:t>
            </a:r>
            <a:endParaRPr lang="en-NL" sz="1800" dirty="0"/>
          </a:p>
        </p:txBody>
      </p:sp>
      <p:sp>
        <p:nvSpPr>
          <p:cNvPr id="4" name="Rectangle 3">
            <a:extLst>
              <a:ext uri="{FF2B5EF4-FFF2-40B4-BE49-F238E27FC236}">
                <a16:creationId xmlns:a16="http://schemas.microsoft.com/office/drawing/2014/main" id="{D6C43797-8250-497D-B368-880E254D8A24}"/>
              </a:ext>
            </a:extLst>
          </p:cNvPr>
          <p:cNvSpPr/>
          <p:nvPr/>
        </p:nvSpPr>
        <p:spPr>
          <a:xfrm>
            <a:off x="5029200" y="3606880"/>
            <a:ext cx="3790951" cy="461665"/>
          </a:xfrm>
          <a:prstGeom prst="rect">
            <a:avLst/>
          </a:prstGeom>
        </p:spPr>
        <p:txBody>
          <a:bodyPr wrap="square">
            <a:spAutoFit/>
          </a:bodyPr>
          <a:lstStyle/>
          <a:p>
            <a:r>
              <a:rPr lang="ko-KR" altLang="en-US" sz="2400" i="1" dirty="0">
                <a:solidFill>
                  <a:srgbClr val="E6E6E6"/>
                </a:solidFill>
              </a:rPr>
              <a:t>그래서 무엇이 필요합니까</a:t>
            </a:r>
            <a:r>
              <a:rPr lang="en-US" altLang="ko-KR" sz="2400" i="1" dirty="0">
                <a:solidFill>
                  <a:srgbClr val="E6E6E6"/>
                </a:solidFill>
              </a:rPr>
              <a:t>?</a:t>
            </a:r>
            <a:endParaRPr lang="en-US" sz="2400" i="1" dirty="0">
              <a:solidFill>
                <a:srgbClr val="E6E6E6"/>
              </a:solidFill>
            </a:endParaRPr>
          </a:p>
        </p:txBody>
      </p:sp>
      <p:sp>
        <p:nvSpPr>
          <p:cNvPr id="5" name="Rectangle 4">
            <a:extLst>
              <a:ext uri="{FF2B5EF4-FFF2-40B4-BE49-F238E27FC236}">
                <a16:creationId xmlns:a16="http://schemas.microsoft.com/office/drawing/2014/main" id="{55CD0D2F-4467-4C81-A5BF-033DB7C77DA2}"/>
              </a:ext>
            </a:extLst>
          </p:cNvPr>
          <p:cNvSpPr/>
          <p:nvPr/>
        </p:nvSpPr>
        <p:spPr>
          <a:xfrm>
            <a:off x="5168489" y="4045461"/>
            <a:ext cx="3267941" cy="461665"/>
          </a:xfrm>
          <a:prstGeom prst="rect">
            <a:avLst/>
          </a:prstGeom>
        </p:spPr>
        <p:txBody>
          <a:bodyPr wrap="square">
            <a:spAutoFit/>
          </a:bodyPr>
          <a:lstStyle/>
          <a:p>
            <a:r>
              <a:rPr lang="ko-KR" altLang="en-US" sz="2400" i="1">
                <a:solidFill>
                  <a:srgbClr val="93EB20"/>
                </a:solidFill>
              </a:rPr>
              <a:t>재해복구 계획서</a:t>
            </a:r>
            <a:endParaRPr lang="en-US" sz="2400" i="1" dirty="0">
              <a:solidFill>
                <a:srgbClr val="93EB20"/>
              </a:solidFill>
            </a:endParaRPr>
          </a:p>
        </p:txBody>
      </p:sp>
    </p:spTree>
    <p:extLst>
      <p:ext uri="{BB962C8B-B14F-4D97-AF65-F5344CB8AC3E}">
        <p14:creationId xmlns:p14="http://schemas.microsoft.com/office/powerpoint/2010/main" val="3337118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animEffect transition="in" filter="fade">
                                      <p:cBhvr>
                                        <p:cTn id="27" dur="500"/>
                                        <p:tgtEl>
                                          <p:spTgt spid="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 calcmode="lin" valueType="num">
                                      <p:cBhvr additive="base">
                                        <p:cTn id="3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D27E-7492-43AD-9740-7049453BE440}"/>
              </a:ext>
            </a:extLst>
          </p:cNvPr>
          <p:cNvSpPr>
            <a:spLocks noGrp="1"/>
          </p:cNvSpPr>
          <p:nvPr>
            <p:ph type="title"/>
          </p:nvPr>
        </p:nvSpPr>
        <p:spPr>
          <a:xfrm>
            <a:off x="360000" y="171451"/>
            <a:ext cx="8363938" cy="553998"/>
          </a:xfrm>
        </p:spPr>
        <p:txBody>
          <a:bodyPr>
            <a:normAutofit/>
          </a:bodyPr>
          <a:lstStyle/>
          <a:p>
            <a:r>
              <a:rPr lang="ko-KR" altLang="en-US" sz="3600"/>
              <a:t>재해 복구 계획서</a:t>
            </a:r>
            <a:endParaRPr lang="en-NL" sz="3600" dirty="0"/>
          </a:p>
        </p:txBody>
      </p:sp>
      <p:sp>
        <p:nvSpPr>
          <p:cNvPr id="3" name="Text Placeholder 2">
            <a:extLst>
              <a:ext uri="{FF2B5EF4-FFF2-40B4-BE49-F238E27FC236}">
                <a16:creationId xmlns:a16="http://schemas.microsoft.com/office/drawing/2014/main" id="{4A645B61-4576-4C9E-9083-9F0149146F92}"/>
              </a:ext>
            </a:extLst>
          </p:cNvPr>
          <p:cNvSpPr>
            <a:spLocks noGrp="1"/>
          </p:cNvSpPr>
          <p:nvPr>
            <p:ph type="body" sz="quarter" idx="11"/>
          </p:nvPr>
        </p:nvSpPr>
        <p:spPr>
          <a:xfrm>
            <a:off x="389335" y="1021556"/>
            <a:ext cx="8364140" cy="3416320"/>
          </a:xfrm>
        </p:spPr>
        <p:txBody>
          <a:bodyPr>
            <a:normAutofit/>
          </a:bodyPr>
          <a:lstStyle/>
          <a:p>
            <a:pPr>
              <a:spcAft>
                <a:spcPts val="900"/>
              </a:spcAft>
            </a:pPr>
            <a:r>
              <a:rPr lang="ko-KR" altLang="en-US" sz="1800" dirty="0"/>
              <a:t>비즈니스 프로세스에 대한 정보</a:t>
            </a:r>
          </a:p>
          <a:p>
            <a:pPr>
              <a:spcAft>
                <a:spcPts val="900"/>
              </a:spcAft>
            </a:pPr>
            <a:r>
              <a:rPr lang="ko-KR" altLang="en-US" sz="1800" dirty="0"/>
              <a:t>우선 순위에 대한 정보</a:t>
            </a:r>
          </a:p>
          <a:p>
            <a:pPr>
              <a:spcAft>
                <a:spcPts val="900"/>
              </a:spcAft>
            </a:pPr>
            <a:r>
              <a:rPr lang="ko-KR" altLang="en-US" sz="1800" dirty="0"/>
              <a:t>시작 순서에 대한 정보</a:t>
            </a:r>
          </a:p>
          <a:p>
            <a:pPr>
              <a:spcAft>
                <a:spcPts val="900"/>
              </a:spcAft>
            </a:pPr>
            <a:r>
              <a:rPr lang="ko-KR" altLang="en-US" sz="1800" dirty="0"/>
              <a:t>서비스 수준 계약 </a:t>
            </a:r>
            <a:r>
              <a:rPr lang="en-US" altLang="ko-KR" sz="1800" dirty="0"/>
              <a:t>(SLA)</a:t>
            </a:r>
            <a:r>
              <a:rPr lang="ko-KR" altLang="en-US" sz="1800" dirty="0"/>
              <a:t>에 대한 정보</a:t>
            </a:r>
          </a:p>
          <a:p>
            <a:pPr>
              <a:spcAft>
                <a:spcPts val="900"/>
              </a:spcAft>
            </a:pPr>
            <a:r>
              <a:rPr lang="en-US" altLang="ko-KR" sz="1800" dirty="0"/>
              <a:t>RPO (</a:t>
            </a:r>
            <a:r>
              <a:rPr lang="ko-KR" altLang="en-US" sz="1800" dirty="0"/>
              <a:t>복구 시점 목표</a:t>
            </a:r>
            <a:r>
              <a:rPr lang="en-US" altLang="ko-KR" sz="1800" dirty="0"/>
              <a:t>)</a:t>
            </a:r>
            <a:r>
              <a:rPr lang="ko-KR" altLang="en-US" sz="1800" dirty="0"/>
              <a:t>에 대한 정보</a:t>
            </a:r>
          </a:p>
          <a:p>
            <a:pPr>
              <a:spcAft>
                <a:spcPts val="900"/>
              </a:spcAft>
            </a:pPr>
            <a:r>
              <a:rPr lang="en-US" altLang="ko-KR" sz="1800" dirty="0"/>
              <a:t>RTO (</a:t>
            </a:r>
            <a:r>
              <a:rPr lang="ko-KR" altLang="en-US" sz="1800" dirty="0"/>
              <a:t>복구 시간 목표</a:t>
            </a:r>
            <a:r>
              <a:rPr lang="en-US" altLang="ko-KR" sz="1800" dirty="0"/>
              <a:t>)</a:t>
            </a:r>
            <a:r>
              <a:rPr lang="ko-KR" altLang="en-US" sz="1800" dirty="0"/>
              <a:t>에 대한 정보</a:t>
            </a:r>
          </a:p>
          <a:p>
            <a:pPr>
              <a:spcAft>
                <a:spcPts val="900"/>
              </a:spcAft>
            </a:pPr>
            <a:r>
              <a:rPr lang="ko-KR" altLang="en-US" sz="1800" dirty="0"/>
              <a:t>복구 위치에 대한 정보</a:t>
            </a:r>
          </a:p>
          <a:p>
            <a:pPr>
              <a:spcAft>
                <a:spcPts val="900"/>
              </a:spcAft>
            </a:pPr>
            <a:r>
              <a:rPr lang="ko-KR" altLang="en-US" sz="1800" dirty="0"/>
              <a:t>관련된 사람들에 대한 정보</a:t>
            </a:r>
          </a:p>
          <a:p>
            <a:pPr>
              <a:spcAft>
                <a:spcPts val="900"/>
              </a:spcAft>
            </a:pPr>
            <a:r>
              <a:rPr lang="ko-KR" altLang="en-US" sz="1800" dirty="0"/>
              <a:t>인프라 세부 사항</a:t>
            </a:r>
            <a:r>
              <a:rPr lang="en-US" altLang="ko-KR" sz="1800" dirty="0"/>
              <a:t>, </a:t>
            </a:r>
            <a:r>
              <a:rPr lang="ko-KR" altLang="en-US" sz="1800" dirty="0"/>
              <a:t>애플리케이션 세부 사항</a:t>
            </a:r>
            <a:r>
              <a:rPr lang="en-US" altLang="ko-KR" sz="1800" dirty="0"/>
              <a:t>, </a:t>
            </a:r>
            <a:r>
              <a:rPr lang="ko-KR" altLang="en-US" sz="1800" dirty="0"/>
              <a:t>지원 계약 번호 등</a:t>
            </a:r>
            <a:endParaRPr lang="en-US" sz="1800" dirty="0"/>
          </a:p>
        </p:txBody>
      </p:sp>
    </p:spTree>
    <p:extLst>
      <p:ext uri="{BB962C8B-B14F-4D97-AF65-F5344CB8AC3E}">
        <p14:creationId xmlns:p14="http://schemas.microsoft.com/office/powerpoint/2010/main" val="96853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D39D4-9422-40ED-943F-715AFAB2A8E2}"/>
              </a:ext>
            </a:extLst>
          </p:cNvPr>
          <p:cNvSpPr>
            <a:spLocks noGrp="1"/>
          </p:cNvSpPr>
          <p:nvPr>
            <p:ph type="title"/>
          </p:nvPr>
        </p:nvSpPr>
        <p:spPr>
          <a:xfrm>
            <a:off x="287338" y="1975350"/>
            <a:ext cx="8364538" cy="830997"/>
          </a:xfrm>
        </p:spPr>
        <p:txBody>
          <a:bodyPr>
            <a:normAutofit/>
          </a:bodyPr>
          <a:lstStyle/>
          <a:p>
            <a:r>
              <a:rPr lang="ko-KR" altLang="en-US" sz="5400" dirty="0"/>
              <a:t>무엇이 가장 중요</a:t>
            </a:r>
            <a:r>
              <a:rPr lang="en-US" sz="5400" dirty="0"/>
              <a:t>?</a:t>
            </a:r>
            <a:endParaRPr lang="en-NL" sz="5400" dirty="0"/>
          </a:p>
        </p:txBody>
      </p:sp>
      <p:sp>
        <p:nvSpPr>
          <p:cNvPr id="3" name="Text Placeholder 2">
            <a:extLst>
              <a:ext uri="{FF2B5EF4-FFF2-40B4-BE49-F238E27FC236}">
                <a16:creationId xmlns:a16="http://schemas.microsoft.com/office/drawing/2014/main" id="{AD034086-4CF5-4CEB-8B19-E94FA908C104}"/>
              </a:ext>
            </a:extLst>
          </p:cNvPr>
          <p:cNvSpPr>
            <a:spLocks noGrp="1"/>
          </p:cNvSpPr>
          <p:nvPr>
            <p:ph type="body" sz="quarter" idx="4294967295"/>
          </p:nvPr>
        </p:nvSpPr>
        <p:spPr>
          <a:xfrm>
            <a:off x="287338" y="2806347"/>
            <a:ext cx="6071209" cy="553998"/>
          </a:xfrm>
        </p:spPr>
        <p:txBody>
          <a:bodyPr>
            <a:normAutofit fontScale="85000" lnSpcReduction="10000"/>
          </a:bodyPr>
          <a:lstStyle/>
          <a:p>
            <a:r>
              <a:rPr lang="ko-KR" altLang="en-US" sz="3600" dirty="0"/>
              <a:t>작동하는 것으로 입증되었습니다</a:t>
            </a:r>
            <a:r>
              <a:rPr lang="en-US" altLang="ko-KR" sz="3600" dirty="0"/>
              <a:t>!</a:t>
            </a:r>
            <a:endParaRPr lang="en-NL" sz="3600" dirty="0"/>
          </a:p>
        </p:txBody>
      </p:sp>
    </p:spTree>
    <p:extLst>
      <p:ext uri="{BB962C8B-B14F-4D97-AF65-F5344CB8AC3E}">
        <p14:creationId xmlns:p14="http://schemas.microsoft.com/office/powerpoint/2010/main" val="3789768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DESIGN_ID_VEEAM CORPORATE MASTER SLIDE" val="kNa7l9Cq"/>
  <p:tag name="ARTICULATE_PROJECT_OPEN" val="0"/>
  <p:tag name="ARTICULATE_SLIDE_COUNT" val="64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eeam Corporate Master Slide">
  <a:themeElements>
    <a:clrScheme name="Veeam_Corporate_Theme_Colors">
      <a:dk1>
        <a:srgbClr val="40404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Veeam_Corporate_Font">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B492"/>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w="12700">
          <a:solidFill>
            <a:schemeClr val="bg1"/>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theme>
</file>

<file path=ppt/theme/theme2.xml><?xml version="1.0" encoding="utf-8"?>
<a:theme xmlns:a="http://schemas.openxmlformats.org/drawingml/2006/main" name="Veeam Corporate Master Slide">
  <a:themeElements>
    <a:clrScheme name="Veeam_Corporate_Theme_Colors">
      <a:dk1>
        <a:srgbClr val="40404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Veeam_Corporate_Font">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B492"/>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ln w="12700">
          <a:solidFill>
            <a:schemeClr val="bg1"/>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TaxKeywordTaxHTField xmlns="8d8f1076-d83c-44b2-9ca3-2070026205ff">
      <Terms xmlns="http://schemas.microsoft.com/office/infopath/2007/PartnerControls"/>
    </TaxKeywordTaxHTField>
    <Ratings xmlns="http://schemas.microsoft.com/sharepoint/v3" xsi:nil="true"/>
    <_x0030_2_DocApproval xmlns="8d496369-1562-42ed-b4cd-06ce3bfcb756">
      <Url xsi:nil="true"/>
      <Description xsi:nil="true"/>
    </_x0030_2_DocApproval>
    <LikedBy xmlns="http://schemas.microsoft.com/sharepoint/v3">
      <UserInfo>
        <DisplayName/>
        <AccountId xsi:nil="true"/>
        <AccountType/>
      </UserInfo>
    </LikedBy>
    <_x0030_1_NewDocArrived xmlns="8d496369-1562-42ed-b4cd-06ce3bfcb756">
      <Url xsi:nil="true"/>
      <Description xsi:nil="true"/>
    </_x0030_1_NewDocArrived>
    <ECMExpirationDate xmlns="29435cc8-1857-4dea-ab51-de7ef4d18d75" xsi:nil="true"/>
    <RatedBy xmlns="http://schemas.microsoft.com/sharepoint/v3">
      <UserInfo>
        <DisplayName/>
        <AccountId xsi:nil="true"/>
        <AccountType/>
      </UserInfo>
    </RatedBy>
    <_dlc_DocId xmlns="8d8f1076-d83c-44b2-9ca3-2070026205ff">VEEAMDOC-41-860</_dlc_DocId>
    <_dlc_DocIdUrl xmlns="8d8f1076-d83c-44b2-9ca3-2070026205ff">
      <Url>https://team.veeam.com/apps/ecm/_layouts/15/DocIdRedir.aspx?ID=VEEAMDOC-41-860</Url>
      <Description>VEEAMDOC-41-860</Description>
    </_dlc_DocIdUrl>
  </documentManagement>
</p:properties>
</file>

<file path=customXml/item3.xml><?xml version="1.0" encoding="utf-8"?>
<?mso-contentType ?>
<p:Policy xmlns:p="office.server.policy" id="" local="true">
  <p:Name>Document</p:Name>
  <p:Description/>
  <p:Statement/>
  <p:PolicyItems>
    <p:PolicyItem featureId="Microsoft.Office.RecordsManagement.PolicyFeatures.Expiration" staticId="0x010100B8C44AC044A7F54CB4E0AFCCEE0F0C70|897778471" UniqueId="f3a545c9-3195-411a-b186-e81d7175708d">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ECMExpirationDate</property>
                  <propertyId>0bbb5287-c477-4b21-b6ad-64d0f4034eb5</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B8C44AC044A7F54CB4E0AFCCEE0F0C70" ma:contentTypeVersion="19" ma:contentTypeDescription="Create a new document." ma:contentTypeScope="" ma:versionID="2fef4533450359b23d57c20109755966">
  <xsd:schema xmlns:xsd="http://www.w3.org/2001/XMLSchema" xmlns:xs="http://www.w3.org/2001/XMLSchema" xmlns:p="http://schemas.microsoft.com/office/2006/metadata/properties" xmlns:ns1="http://schemas.microsoft.com/sharepoint/v3" xmlns:ns2="8d8f1076-d83c-44b2-9ca3-2070026205ff" xmlns:ns3="8d496369-1562-42ed-b4cd-06ce3bfcb756" xmlns:ns4="29435cc8-1857-4dea-ab51-de7ef4d18d75" targetNamespace="http://schemas.microsoft.com/office/2006/metadata/properties" ma:root="true" ma:fieldsID="f1cf2a33357b352a0c4c470615d39379" ns1:_="" ns2:_="" ns3:_="" ns4:_="">
    <xsd:import namespace="http://schemas.microsoft.com/sharepoint/v3"/>
    <xsd:import namespace="8d8f1076-d83c-44b2-9ca3-2070026205ff"/>
    <xsd:import namespace="8d496369-1562-42ed-b4cd-06ce3bfcb756"/>
    <xsd:import namespace="29435cc8-1857-4dea-ab51-de7ef4d18d75"/>
    <xsd:element name="properties">
      <xsd:complexType>
        <xsd:sequence>
          <xsd:element name="documentManagement">
            <xsd:complexType>
              <xsd:all>
                <xsd:element ref="ns2:_dlc_DocId" minOccurs="0"/>
                <xsd:element ref="ns2:_dlc_DocIdUrl" minOccurs="0"/>
                <xsd:element ref="ns2:_dlc_DocIdPersistId" minOccurs="0"/>
                <xsd:element ref="ns2:TaxKeywordTaxHTField" minOccurs="0"/>
                <xsd:element ref="ns3:_x0030_1_NewDocArrived" minOccurs="0"/>
                <xsd:element ref="ns3:_x0030_2_DocApproval" minOccurs="0"/>
                <xsd:element ref="ns4:ECMExpirationDate" minOccurs="0"/>
                <xsd:element ref="ns1:_dlc_Exempt" minOccurs="0"/>
                <xsd:element ref="ns1:_dlc_ExpireDateSaved" minOccurs="0"/>
                <xsd:element ref="ns1:_dlc_ExpireDate" minOccurs="0"/>
                <xsd:element ref="ns1:AverageRating" minOccurs="0"/>
                <xsd:element ref="ns1:RatingCount" minOccurs="0"/>
                <xsd:element ref="ns1:RatedBy" minOccurs="0"/>
                <xsd:element ref="ns1:Ratings" minOccurs="0"/>
                <xsd:element ref="ns1:LikesCount" minOccurs="0"/>
                <xsd:element ref="ns1:LikedBy" minOccurs="0"/>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6" nillable="true" ma:displayName="Exempt from Policy" ma:hidden="true" ma:internalName="_dlc_Exempt" ma:readOnly="true">
      <xsd:simpleType>
        <xsd:restriction base="dms:Unknown"/>
      </xsd:simpleType>
    </xsd:element>
    <xsd:element name="_dlc_ExpireDateSaved" ma:index="17" nillable="true" ma:displayName="Original Expiration Date" ma:hidden="true" ma:internalName="_dlc_ExpireDateSaved" ma:readOnly="true">
      <xsd:simpleType>
        <xsd:restriction base="dms:DateTime"/>
      </xsd:simpleType>
    </xsd:element>
    <xsd:element name="_dlc_ExpireDate" ma:index="18" nillable="true" ma:displayName="Expiration Date" ma:description="" ma:hidden="true" ma:indexed="true" ma:internalName="_dlc_ExpireDate" ma:readOnly="true">
      <xsd:simpleType>
        <xsd:restriction base="dms:DateTime"/>
      </xsd:simpleType>
    </xsd:element>
    <xsd:element name="AverageRating" ma:index="19" nillable="true" ma:displayName="Rating (0-5)" ma:decimals="2" ma:description="Average value of all the ratings that have been submitted" ma:internalName="AverageRating" ma:readOnly="true">
      <xsd:simpleType>
        <xsd:restriction base="dms:Number"/>
      </xsd:simpleType>
    </xsd:element>
    <xsd:element name="RatingCount" ma:index="20" nillable="true" ma:displayName="Number of Ratings" ma:decimals="0" ma:description="Number of ratings submitted" ma:internalName="RatingCount" ma:readOnly="true">
      <xsd:simpleType>
        <xsd:restriction base="dms:Number"/>
      </xsd:simpleType>
    </xsd:element>
    <xsd:element name="RatedBy" ma:index="21"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22" nillable="true" ma:displayName="User ratings" ma:description="User ratings for the item" ma:hidden="true" ma:internalName="Ratings">
      <xsd:simpleType>
        <xsd:restriction base="dms:Note"/>
      </xsd:simpleType>
    </xsd:element>
    <xsd:element name="LikesCount" ma:index="23" nillable="true" ma:displayName="Number of Likes" ma:internalName="LikesCount">
      <xsd:simpleType>
        <xsd:restriction base="dms:Unknown"/>
      </xsd:simpleType>
    </xsd:element>
    <xsd:element name="LikedBy" ma:index="24"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d8f1076-d83c-44b2-9ca3-2070026205f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TaxKeywordTaxHTField" ma:index="12" nillable="true" ma:taxonomy="true" ma:internalName="TaxKeywordTaxHTField" ma:taxonomyFieldName="TaxKeyword" ma:displayName="Enterprise Keywords" ma:fieldId="{23f27201-bee3-471e-b2e7-b64fd8b7ca38}" ma:taxonomyMulti="true" ma:sspId="d95025e3-06ee-47d5-b6d0-191753f21fd6" ma:termSetId="00000000-0000-0000-0000-000000000000" ma:anchorId="00000000-0000-0000-0000-000000000000" ma:open="true" ma:isKeyword="true">
      <xsd:complexType>
        <xsd:sequence>
          <xsd:element ref="pc:Terms" minOccurs="0" maxOccurs="1"/>
        </xsd:sequence>
      </xsd:complexType>
    </xsd:element>
    <xsd:element name="SharedWithUsers" ma:index="25"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d496369-1562-42ed-b4cd-06ce3bfcb756" elementFormDefault="qualified">
    <xsd:import namespace="http://schemas.microsoft.com/office/2006/documentManagement/types"/>
    <xsd:import namespace="http://schemas.microsoft.com/office/infopath/2007/PartnerControls"/>
    <xsd:element name="_x0030_1_NewDocArrived" ma:index="13" nillable="true" ma:displayName="Change access to the document" ma:internalName="_x0030_1_NewDocArrived">
      <xsd:complexType>
        <xsd:complexContent>
          <xsd:extension base="dms:URL">
            <xsd:sequence>
              <xsd:element name="Url" type="dms:ValidUrl" minOccurs="0" nillable="true"/>
              <xsd:element name="Description" type="xsd:string" nillable="true"/>
            </xsd:sequence>
          </xsd:extension>
        </xsd:complexContent>
      </xsd:complexType>
    </xsd:element>
    <xsd:element name="_x0030_2_DocApproval" ma:index="14" nillable="true" ma:displayName="02_DocApproval" ma:internalName="_x0030_2_DocApprova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9435cc8-1857-4dea-ab51-de7ef4d18d75" elementFormDefault="qualified">
    <xsd:import namespace="http://schemas.microsoft.com/office/2006/documentManagement/types"/>
    <xsd:import namespace="http://schemas.microsoft.com/office/infopath/2007/PartnerControls"/>
    <xsd:element name="ECMExpirationDate" ma:index="15" nillable="true" ma:displayName="Date to Expire" ma:format="DateOnly" ma:internalName="ECMExpiration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5D86A7-32F3-4E24-91A0-80476A5545AA}">
  <ds:schemaRefs>
    <ds:schemaRef ds:uri="http://schemas.microsoft.com/sharepoint/events"/>
  </ds:schemaRefs>
</ds:datastoreItem>
</file>

<file path=customXml/itemProps2.xml><?xml version="1.0" encoding="utf-8"?>
<ds:datastoreItem xmlns:ds="http://schemas.openxmlformats.org/officeDocument/2006/customXml" ds:itemID="{E53DB173-2A86-4D6D-8F7E-B0EDC34B3853}">
  <ds:schemaRefs>
    <ds:schemaRef ds:uri="http://purl.org/dc/dcmitype/"/>
    <ds:schemaRef ds:uri="8d496369-1562-42ed-b4cd-06ce3bfcb756"/>
    <ds:schemaRef ds:uri="http://www.w3.org/XML/1998/namespace"/>
    <ds:schemaRef ds:uri="29435cc8-1857-4dea-ab51-de7ef4d18d75"/>
    <ds:schemaRef ds:uri="http://schemas.microsoft.com/office/2006/documentManagement/types"/>
    <ds:schemaRef ds:uri="http://schemas.microsoft.com/sharepoint/v3"/>
    <ds:schemaRef ds:uri="http://schemas.microsoft.com/office/2006/metadata/properties"/>
    <ds:schemaRef ds:uri="http://purl.org/dc/terms/"/>
    <ds:schemaRef ds:uri="http://schemas.microsoft.com/office/infopath/2007/PartnerControls"/>
    <ds:schemaRef ds:uri="http://schemas.openxmlformats.org/package/2006/metadata/core-properties"/>
    <ds:schemaRef ds:uri="8d8f1076-d83c-44b2-9ca3-2070026205ff"/>
    <ds:schemaRef ds:uri="http://purl.org/dc/elements/1.1/"/>
  </ds:schemaRefs>
</ds:datastoreItem>
</file>

<file path=customXml/itemProps3.xml><?xml version="1.0" encoding="utf-8"?>
<ds:datastoreItem xmlns:ds="http://schemas.openxmlformats.org/officeDocument/2006/customXml" ds:itemID="{94FE2A81-A8FC-400F-909B-5488E06D01DA}">
  <ds:schemaRefs>
    <ds:schemaRef ds:uri="office.server.policy"/>
  </ds:schemaRefs>
</ds:datastoreItem>
</file>

<file path=customXml/itemProps4.xml><?xml version="1.0" encoding="utf-8"?>
<ds:datastoreItem xmlns:ds="http://schemas.openxmlformats.org/officeDocument/2006/customXml" ds:itemID="{B1A3F48B-DB3E-44BE-A11C-923A9F82E812}">
  <ds:schemaRefs>
    <ds:schemaRef ds:uri="http://schemas.microsoft.com/sharepoint/v3/contenttype/forms"/>
  </ds:schemaRefs>
</ds:datastoreItem>
</file>

<file path=customXml/itemProps5.xml><?xml version="1.0" encoding="utf-8"?>
<ds:datastoreItem xmlns:ds="http://schemas.openxmlformats.org/officeDocument/2006/customXml" ds:itemID="{54E439B2-3B5F-4A66-90CB-77C7DDE40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d8f1076-d83c-44b2-9ca3-2070026205ff"/>
    <ds:schemaRef ds:uri="8d496369-1562-42ed-b4cd-06ce3bfcb756"/>
    <ds:schemaRef ds:uri="29435cc8-1857-4dea-ab51-de7ef4d18d7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7201</TotalTime>
  <Words>4007</Words>
  <Application>Microsoft Office PowerPoint</Application>
  <PresentationFormat>화면 슬라이드 쇼(16:9)</PresentationFormat>
  <Paragraphs>555</Paragraphs>
  <Slides>56</Slides>
  <Notes>48</Notes>
  <HiddenSlides>17</HiddenSlides>
  <MMClips>0</MMClips>
  <ScaleCrop>false</ScaleCrop>
  <HeadingPairs>
    <vt:vector size="6" baseType="variant">
      <vt:variant>
        <vt:lpstr>사용한 글꼴</vt:lpstr>
      </vt:variant>
      <vt:variant>
        <vt:i4>4</vt:i4>
      </vt:variant>
      <vt:variant>
        <vt:lpstr>테마</vt:lpstr>
      </vt:variant>
      <vt:variant>
        <vt:i4>2</vt:i4>
      </vt:variant>
      <vt:variant>
        <vt:lpstr>슬라이드 제목</vt:lpstr>
      </vt:variant>
      <vt:variant>
        <vt:i4>56</vt:i4>
      </vt:variant>
    </vt:vector>
  </HeadingPairs>
  <TitlesOfParts>
    <vt:vector size="62" baseType="lpstr">
      <vt:lpstr>Arial</vt:lpstr>
      <vt:lpstr>Calibri</vt:lpstr>
      <vt:lpstr>Segoe UI</vt:lpstr>
      <vt:lpstr>Tahoma</vt:lpstr>
      <vt:lpstr>Veeam Corporate Master Slide</vt:lpstr>
      <vt:lpstr>Veeam Corporate Master Slide</vt:lpstr>
      <vt:lpstr>PowerPoint 프레젠테이션</vt:lpstr>
      <vt:lpstr>Veeam Availability Orchestrator (VMware Only)</vt:lpstr>
      <vt:lpstr>재난은 상시 발생 가능</vt:lpstr>
      <vt:lpstr>일반적인 복구 시간 및 과정</vt:lpstr>
      <vt:lpstr>재해 복구는 비즈니스의 핵심</vt:lpstr>
      <vt:lpstr>3-2-1-1-0 규칙, 재해복구 대비 가능?</vt:lpstr>
      <vt:lpstr>재해 복구</vt:lpstr>
      <vt:lpstr>재해 복구 계획서</vt:lpstr>
      <vt:lpstr>무엇이 가장 중요?</vt:lpstr>
      <vt:lpstr>재해 복구 준비</vt:lpstr>
      <vt:lpstr>문서화</vt:lpstr>
      <vt:lpstr>테스트</vt:lpstr>
      <vt:lpstr>왜 재해복구 통합 서비스가 필요할까요?</vt:lpstr>
      <vt:lpstr>대부분의 경우 수동으로 반응해야 합니다</vt:lpstr>
      <vt:lpstr>Veeam이 도와드립니다.</vt:lpstr>
      <vt:lpstr>통합 서비스 자동화</vt:lpstr>
      <vt:lpstr>통합 서비스 자동화</vt:lpstr>
      <vt:lpstr>동적 문서화</vt:lpstr>
      <vt:lpstr>동적 문서화</vt:lpstr>
      <vt:lpstr>자동화된 테스트</vt:lpstr>
      <vt:lpstr>안정적인 복구</vt:lpstr>
      <vt:lpstr>어플리케이션 검증</vt:lpstr>
      <vt:lpstr>재해가 발생할 때만 사용하는 것은 아닙니다</vt:lpstr>
      <vt:lpstr>VAO – 작동 방법</vt:lpstr>
      <vt:lpstr>VAO 구조</vt:lpstr>
      <vt:lpstr>VAO 구조 - 상세</vt:lpstr>
      <vt:lpstr>VBR vs. VAO</vt:lpstr>
      <vt:lpstr>VBR vs. VAO</vt:lpstr>
      <vt:lpstr>VAO 요약</vt:lpstr>
      <vt:lpstr>VAO 요약</vt:lpstr>
      <vt:lpstr>VAO 요약</vt:lpstr>
      <vt:lpstr>VAO 요약</vt:lpstr>
      <vt:lpstr>복구 계획서</vt:lpstr>
      <vt:lpstr>복구 계획서</vt:lpstr>
      <vt:lpstr>VM 콘솔</vt:lpstr>
      <vt:lpstr>Things to understand</vt:lpstr>
      <vt:lpstr>Things to understand</vt:lpstr>
      <vt:lpstr>Things to understand</vt:lpstr>
      <vt:lpstr>Things to understand</vt:lpstr>
      <vt:lpstr>Things to understand</vt:lpstr>
      <vt:lpstr>Things to understand</vt:lpstr>
      <vt:lpstr>Things to understand</vt:lpstr>
      <vt:lpstr>Requirements</vt:lpstr>
      <vt:lpstr>Architecture</vt:lpstr>
      <vt:lpstr>Componentry</vt:lpstr>
      <vt:lpstr>Componentry</vt:lpstr>
      <vt:lpstr>Site design Active Passive</vt:lpstr>
      <vt:lpstr>Site design Active Active</vt:lpstr>
      <vt:lpstr>Recommendations</vt:lpstr>
      <vt:lpstr>Miscellaneous</vt:lpstr>
      <vt:lpstr>Where does VAO not fit?</vt:lpstr>
      <vt:lpstr>Common Objections</vt:lpstr>
      <vt:lpstr>Links</vt:lpstr>
      <vt:lpstr>Links</vt:lpstr>
      <vt:lpstr>Summary</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Veeam Technical Presentation - 300 level</dc:title>
  <dc:creator>Rico Wezenberg</dc:creator>
  <cp:lastModifiedBy>Dongun Shin</cp:lastModifiedBy>
  <cp:revision>21</cp:revision>
  <cp:lastPrinted>2019-11-07T18:45:26Z</cp:lastPrinted>
  <dcterms:created xsi:type="dcterms:W3CDTF">2018-10-19T14:21:52Z</dcterms:created>
  <dcterms:modified xsi:type="dcterms:W3CDTF">2020-10-06T21:49:53Z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0x010100B8C44AC044A7F54CB4E0AFCCEE0F0C70</vt:lpwstr>
  </property>
  <property fmtid="{D5CDD505-2E9C-101B-9397-08002B2CF9AE}" pid="3" name="ECMLanguage">
    <vt:lpwstr>3;#English|07f96b39-8f94-4216-97e6-b78eba3c58e1</vt:lpwstr>
  </property>
  <property fmtid="{D5CDD505-2E9C-101B-9397-08002B2CF9AE}" pid="4" name="ECMWhitepaperType">
    <vt:lpwstr/>
  </property>
  <property fmtid="{D5CDD505-2E9C-101B-9397-08002B2CF9AE}" pid="5" name="i74269a7de984593b031d34cb385df95">
    <vt:lpwstr/>
  </property>
  <property fmtid="{D5CDD505-2E9C-101B-9397-08002B2CF9AE}" pid="6" name="TaxKeyword">
    <vt:lpwstr/>
  </property>
  <property fmtid="{D5CDD505-2E9C-101B-9397-08002B2CF9AE}" pid="7" name="ECMPartnerCustomer">
    <vt:lpwstr/>
  </property>
  <property fmtid="{D5CDD505-2E9C-101B-9397-08002B2CF9AE}" pid="8" name="ECMVertical">
    <vt:lpwstr/>
  </property>
  <property fmtid="{D5CDD505-2E9C-101B-9397-08002B2CF9AE}" pid="9" name="_dlc_policyId">
    <vt:lpwstr>0x010100B8C44AC044A7F54CB4E0AFCCEE0F0C70|897778471</vt:lpwstr>
  </property>
  <property fmtid="{D5CDD505-2E9C-101B-9397-08002B2CF9AE}" pid="10" name="ECMAlliances">
    <vt:lpwstr/>
  </property>
  <property fmtid="{D5CDD505-2E9C-101B-9397-08002B2CF9AE}" pid="11" name="i2062f4af75046148a4f991aa40df36b">
    <vt:lpwstr/>
  </property>
  <property fmtid="{D5CDD505-2E9C-101B-9397-08002B2CF9AE}" pid="12" name="ECMHypervisor">
    <vt:lpwstr/>
  </property>
  <property fmtid="{D5CDD505-2E9C-101B-9397-08002B2CF9AE}" pid="13" name="ECMVeeamerAuthor">
    <vt:lpwstr>1215;#i:0#.w|amust\jose.mendoza,#i:0#.w|amust\jose.mendoza,#jose.mendoza@veeam.com,#jose.mendoza@veeam.com,#Jose Mendoza,#,#Global Sales Acceleration,#Director, Sales Acceleration</vt:lpwstr>
  </property>
  <property fmtid="{D5CDD505-2E9C-101B-9397-08002B2CF9AE}" pid="14" name="ECMMarketingStage">
    <vt:lpwstr/>
  </property>
  <property fmtid="{D5CDD505-2E9C-101B-9397-08002B2CF9AE}" pid="15" name="e6ef8ae30fac436c9569166a91d4fc76">
    <vt:lpwstr/>
  </property>
  <property fmtid="{D5CDD505-2E9C-101B-9397-08002B2CF9AE}" pid="16" name="oed54f3a74e34a46ae004ab2cb3bf7e8">
    <vt:lpwstr/>
  </property>
  <property fmtid="{D5CDD505-2E9C-101B-9397-08002B2CF9AE}" pid="17" name="ECMVideoSubject">
    <vt:lpwstr/>
  </property>
  <property fmtid="{D5CDD505-2E9C-101B-9397-08002B2CF9AE}" pid="18" name="ECMGraphicsType">
    <vt:lpwstr/>
  </property>
  <property fmtid="{D5CDD505-2E9C-101B-9397-08002B2CF9AE}" pid="19" name="ECMInternalExternal">
    <vt:lpwstr>48;#Public|8e158929-cb89-4229-8432-dfb8dd8cd207</vt:lpwstr>
  </property>
  <property fmtid="{D5CDD505-2E9C-101B-9397-08002B2CF9AE}" pid="20" name="cc6db3c680cf49a8a788f82f14bcaa36">
    <vt:lpwstr>Global|56018d5f-5315-4f9a-8407-54d0e761a94a</vt:lpwstr>
  </property>
  <property fmtid="{D5CDD505-2E9C-101B-9397-08002B2CF9AE}" pid="21" name="ECMFileUpdated">
    <vt:filetime>2019-12-03T22:10:42Z</vt:filetime>
  </property>
  <property fmtid="{D5CDD505-2E9C-101B-9397-08002B2CF9AE}" pid="22" name="ECMProduct">
    <vt:lpwstr>6;#Backup ＆ Replication|fdc630e8-9293-4778-8891-fae0981ff0c2</vt:lpwstr>
  </property>
  <property fmtid="{D5CDD505-2E9C-101B-9397-08002B2CF9AE}" pid="23" name="ECMStageOfSale">
    <vt:lpwstr/>
  </property>
  <property fmtid="{D5CDD505-2E9C-101B-9397-08002B2CF9AE}" pid="24" name="ECMVendor">
    <vt:lpwstr/>
  </property>
  <property fmtid="{D5CDD505-2E9C-101B-9397-08002B2CF9AE}" pid="25" name="ECMProductVerion">
    <vt:lpwstr>341;#9.5|1d400f48-d7a1-4b2f-8594-28999dd86ff6</vt:lpwstr>
  </property>
  <property fmtid="{D5CDD505-2E9C-101B-9397-08002B2CF9AE}" pid="26" name="efdf8be6259b460eb1fb1e6c2a260d31">
    <vt:lpwstr>Public|8e158929-cb89-4229-8432-dfb8dd8cd207</vt:lpwstr>
  </property>
  <property fmtid="{D5CDD505-2E9C-101B-9397-08002B2CF9AE}" pid="27" name="p59d592eb20d4771b92ce9ca1c2ad52d">
    <vt:lpwstr>English|07f96b39-8f94-4216-97e6-b78eba3c58e1</vt:lpwstr>
  </property>
  <property fmtid="{D5CDD505-2E9C-101B-9397-08002B2CF9AE}" pid="28" name="_dlc_DocIdItemGuid">
    <vt:lpwstr>930ea2f9-56cb-42ab-a31c-2c9b1f75953f</vt:lpwstr>
  </property>
  <property fmtid="{D5CDD505-2E9C-101B-9397-08002B2CF9AE}" pid="29" name="ECMDatasheetType">
    <vt:lpwstr/>
  </property>
  <property fmtid="{D5CDD505-2E9C-101B-9397-08002B2CF9AE}" pid="30" name="ECMExpertsChoice">
    <vt:bool>true</vt:bool>
  </property>
  <property fmtid="{D5CDD505-2E9C-101B-9397-08002B2CF9AE}" pid="31" name="hee918a1c91848028276f5bdb898faea">
    <vt:lpwstr/>
  </property>
  <property fmtid="{D5CDD505-2E9C-101B-9397-08002B2CF9AE}" pid="32" name="ECMDisposition">
    <vt:lpwstr/>
  </property>
  <property fmtid="{D5CDD505-2E9C-101B-9397-08002B2CF9AE}" pid="33" name="ECMEvent">
    <vt:lpwstr/>
  </property>
  <property fmtid="{D5CDD505-2E9C-101B-9397-08002B2CF9AE}" pid="34" name="Link to veeam.com">
    <vt:lpwstr>, </vt:lpwstr>
  </property>
  <property fmtid="{D5CDD505-2E9C-101B-9397-08002B2CF9AE}" pid="35" name="ECMBusinessOwner">
    <vt:lpwstr/>
  </property>
  <property fmtid="{D5CDD505-2E9C-101B-9397-08002B2CF9AE}" pid="36" name="ECMCompetitiveProduct">
    <vt:lpwstr/>
  </property>
  <property fmtid="{D5CDD505-2E9C-101B-9397-08002B2CF9AE}" pid="37" name="ECMRegion">
    <vt:lpwstr>37;#Global|56018d5f-5315-4f9a-8407-54d0e761a94a</vt:lpwstr>
  </property>
  <property fmtid="{D5CDD505-2E9C-101B-9397-08002B2CF9AE}" pid="38" name="ma7008bbfee14a0c9e5efba3a56c86f6">
    <vt:lpwstr>Backup ＆ Replication|fdc630e8-9293-4778-8891-fae0981ff0c2</vt:lpwstr>
  </property>
  <property fmtid="{D5CDD505-2E9C-101B-9397-08002B2CF9AE}" pid="39" name="ECMFeaturedContentDescription">
    <vt:lpwstr>Please use this as the official technical presentation</vt:lpwstr>
  </property>
  <property fmtid="{D5CDD505-2E9C-101B-9397-08002B2CF9AE}" pid="40" name="ECMIndustrySegment">
    <vt:lpwstr/>
  </property>
  <property fmtid="{D5CDD505-2E9C-101B-9397-08002B2CF9AE}" pid="41" name="pdff2c3639cc4f0fac7d1b55534dac16">
    <vt:lpwstr/>
  </property>
  <property fmtid="{D5CDD505-2E9C-101B-9397-08002B2CF9AE}" pid="42" name="ECMCampaignName">
    <vt:lpwstr/>
  </property>
  <property fmtid="{D5CDD505-2E9C-101B-9397-08002B2CF9AE}" pid="43" name="UploadingComment">
    <vt:lpwstr>Veeam Master Technical Presentation L300 Deck - For Pre-Sales Engineers </vt:lpwstr>
  </property>
  <property fmtid="{D5CDD505-2E9C-101B-9397-08002B2CF9AE}" pid="44" name="ECMCompetitiveType">
    <vt:lpwstr/>
  </property>
  <property fmtid="{D5CDD505-2E9C-101B-9397-08002B2CF9AE}" pid="45" name="TechLibApprovalDate">
    <vt:filetime>2019-12-03T23:00:00Z</vt:filetime>
  </property>
  <property fmtid="{D5CDD505-2E9C-101B-9397-08002B2CF9AE}" pid="46" name="ECMTargetedBuyerPerson">
    <vt:lpwstr/>
  </property>
  <property fmtid="{D5CDD505-2E9C-101B-9397-08002B2CF9AE}" pid="47" name="ECMBroadNarrowAudience">
    <vt:lpwstr/>
  </property>
  <property fmtid="{D5CDD505-2E9C-101B-9397-08002B2CF9AE}" pid="48" name="Link to Campaign in SF">
    <vt:lpwstr>, </vt:lpwstr>
  </property>
  <property fmtid="{D5CDD505-2E9C-101B-9397-08002B2CF9AE}" pid="49" name="h871cbd7af794cba9a2c10e6c497b8c5">
    <vt:lpwstr/>
  </property>
  <property fmtid="{D5CDD505-2E9C-101B-9397-08002B2CF9AE}" pid="50" name="j69378a15fc24511abe088d0f0c34e04">
    <vt:lpwstr/>
  </property>
  <property fmtid="{D5CDD505-2E9C-101B-9397-08002B2CF9AE}" pid="51" name="c1e74be1eae249c58b0d9b737e0870a5">
    <vt:lpwstr/>
  </property>
  <property fmtid="{D5CDD505-2E9C-101B-9397-08002B2CF9AE}" pid="52" name="ECMApplicationRecovery">
    <vt:lpwstr/>
  </property>
  <property fmtid="{D5CDD505-2E9C-101B-9397-08002B2CF9AE}" pid="53" name="m439c7bec22e426ab1454bd2998b8711">
    <vt:lpwstr>Technical Presentation|f19aa010-f1ef-4531-ae06-ef8136aac0c5</vt:lpwstr>
  </property>
  <property fmtid="{D5CDD505-2E9C-101B-9397-08002B2CF9AE}" pid="54" name="n3287bb41ba64452b2830fcc408704c9">
    <vt:lpwstr/>
  </property>
  <property fmtid="{D5CDD505-2E9C-101B-9397-08002B2CF9AE}" pid="55" name="e7f6b84a9ece4918a07f1a3eea36a464">
    <vt:lpwstr>9.5|1d400f48-d7a1-4b2f-8594-28999dd86ff6</vt:lpwstr>
  </property>
  <property fmtid="{D5CDD505-2E9C-101B-9397-08002B2CF9AE}" pid="56" name="ECMAudience">
    <vt:lpwstr/>
  </property>
  <property fmtid="{D5CDD505-2E9C-101B-9397-08002B2CF9AE}" pid="57" name="TaxCatchAll">
    <vt:lpwstr>48;#Public|8e158929-cb89-4229-8432-dfb8dd8cd207;#6;#Backup ＆ Replication|fdc630e8-9293-4778-8891-fae0981ff0c2;#243;#Technical Presentation|f19aa010-f1ef-4531-ae06-ef8136aac0c5;#37;#Global|56018d5f-5315-4f9a-8407-54d0e761a94a;#3;#English|07f96b39-8f94-4216</vt:lpwstr>
  </property>
  <property fmtid="{D5CDD505-2E9C-101B-9397-08002B2CF9AE}" pid="58" name="ECMProductPresentationType">
    <vt:lpwstr>243;#Technical Presentation|f19aa010-f1ef-4531-ae06-ef8136aac0c5</vt:lpwstr>
  </property>
  <property fmtid="{D5CDD505-2E9C-101B-9397-08002B2CF9AE}" pid="59" name="i69dcc2a6214460aa01b1136dd585917">
    <vt:lpwstr/>
  </property>
  <property fmtid="{D5CDD505-2E9C-101B-9397-08002B2CF9AE}" pid="60" name="becc5d3b2da9439b90dc674b28110750">
    <vt:lpwstr/>
  </property>
  <property fmtid="{D5CDD505-2E9C-101B-9397-08002B2CF9AE}" pid="61" name="Link to ProPartner">
    <vt:lpwstr>, </vt:lpwstr>
  </property>
  <property fmtid="{D5CDD505-2E9C-101B-9397-08002B2CF9AE}" pid="62" name="ItemRetentionFormula">
    <vt:lpwstr>&lt;formula id="Microsoft.Office.RecordsManagement.PolicyFeatures.Expiration.Formula.BuiltIn"&gt;&lt;number&gt;0&lt;/number&gt;&lt;property&gt;ECMExpirationDate&lt;/property&gt;&lt;propertyId&gt;0bbb5287-c477-4b21-b6ad-64d0f4034eb5&lt;/propertyId&gt;&lt;period&gt;days&lt;/period&gt;&lt;/formula&gt;</vt:lpwstr>
  </property>
  <property fmtid="{D5CDD505-2E9C-101B-9397-08002B2CF9AE}" pid="63" name="ECMAuthor">
    <vt:lpwstr>Jose Mendoza</vt:lpwstr>
  </property>
  <property fmtid="{D5CDD505-2E9C-101B-9397-08002B2CF9AE}" pid="64" name="afa7be8f67ed407e8cc4f812a93cfa4a">
    <vt:lpwstr/>
  </property>
  <property fmtid="{D5CDD505-2E9C-101B-9397-08002B2CF9AE}" pid="65" name="g9a1114b774c48c3885a3d44ab1bc311">
    <vt:lpwstr/>
  </property>
  <property fmtid="{D5CDD505-2E9C-101B-9397-08002B2CF9AE}" pid="66" name="o7d691565da549f5aa08c236692731f3">
    <vt:lpwstr/>
  </property>
  <property fmtid="{D5CDD505-2E9C-101B-9397-08002B2CF9AE}" pid="67" name="k646dd9203f54b9a90fb733606673ec8">
    <vt:lpwstr/>
  </property>
  <property fmtid="{D5CDD505-2E9C-101B-9397-08002B2CF9AE}" pid="68" name="hf67382b61164de8826adbfd22494b61">
    <vt:lpwstr/>
  </property>
  <property fmtid="{D5CDD505-2E9C-101B-9397-08002B2CF9AE}" pid="69" name="ncf588d53c0f4f219f9e83951352cb6c">
    <vt:lpwstr/>
  </property>
  <property fmtid="{D5CDD505-2E9C-101B-9397-08002B2CF9AE}" pid="70" name="a5e131ccf4bd45f0b3dac09241742c16">
    <vt:lpwstr/>
  </property>
  <property fmtid="{D5CDD505-2E9C-101B-9397-08002B2CF9AE}" pid="71" name="eaa3a7d15bed42669d645562376fe50b">
    <vt:lpwstr/>
  </property>
  <property fmtid="{D5CDD505-2E9C-101B-9397-08002B2CF9AE}" pid="72" name="b0ccfcd7d0b140a9a952341278e7c769">
    <vt:lpwstr/>
  </property>
  <property fmtid="{D5CDD505-2E9C-101B-9397-08002B2CF9AE}" pid="73" name="ArticulateGUID">
    <vt:lpwstr>56CB3180-B419-4515-A9CC-AF918893316A</vt:lpwstr>
  </property>
  <property fmtid="{D5CDD505-2E9C-101B-9397-08002B2CF9AE}" pid="74" name="ArticulatePath">
    <vt:lpwstr>https://veeamsoftwarecorp-my.sharepoint.com/personal/bart_pellegrino_veeam_com/Documents/VEEAM/V10/Masterdeck_PPT/_V10-VeeamTechnicalPresentationL300</vt:lpwstr>
  </property>
</Properties>
</file>